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2" r:id="rId6"/>
  </p:sldMasterIdLst>
  <p:notesMasterIdLst>
    <p:notesMasterId r:id="rId51"/>
  </p:notesMasterIdLst>
  <p:handoutMasterIdLst>
    <p:handoutMasterId r:id="rId52"/>
  </p:handoutMasterIdLst>
  <p:sldIdLst>
    <p:sldId id="357" r:id="rId7"/>
    <p:sldId id="358" r:id="rId8"/>
    <p:sldId id="257" r:id="rId9"/>
    <p:sldId id="268" r:id="rId10"/>
    <p:sldId id="319" r:id="rId11"/>
    <p:sldId id="289" r:id="rId12"/>
    <p:sldId id="333" r:id="rId13"/>
    <p:sldId id="334" r:id="rId14"/>
    <p:sldId id="320" r:id="rId15"/>
    <p:sldId id="350" r:id="rId16"/>
    <p:sldId id="321" r:id="rId17"/>
    <p:sldId id="335" r:id="rId18"/>
    <p:sldId id="317" r:id="rId19"/>
    <p:sldId id="322" r:id="rId20"/>
    <p:sldId id="323" r:id="rId21"/>
    <p:sldId id="336" r:id="rId22"/>
    <p:sldId id="351" r:id="rId23"/>
    <p:sldId id="352" r:id="rId24"/>
    <p:sldId id="324" r:id="rId25"/>
    <p:sldId id="318" r:id="rId26"/>
    <p:sldId id="325" r:id="rId27"/>
    <p:sldId id="327" r:id="rId28"/>
    <p:sldId id="328" r:id="rId29"/>
    <p:sldId id="359" r:id="rId30"/>
    <p:sldId id="337" r:id="rId31"/>
    <p:sldId id="353" r:id="rId32"/>
    <p:sldId id="354" r:id="rId33"/>
    <p:sldId id="329" r:id="rId34"/>
    <p:sldId id="355"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6" r:id="rId48"/>
    <p:sldId id="267" r:id="rId49"/>
    <p:sldId id="331"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83845" autoAdjust="0"/>
  </p:normalViewPr>
  <p:slideViewPr>
    <p:cSldViewPr snapToGrid="0" snapToObjects="1">
      <p:cViewPr varScale="1">
        <p:scale>
          <a:sx n="125" d="100"/>
          <a:sy n="125" d="100"/>
        </p:scale>
        <p:origin x="546" y="108"/>
      </p:cViewPr>
      <p:guideLst>
        <p:guide orient="horz" pos="3090"/>
        <p:guide pos="224"/>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1/19/2021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Sensory Representation is effective, but sometimes misleading, because it is well matched to the early stages of neural processing.  It tends to be stable across individuals, cultures and time. Conversely, Arbitrary Representation derives its power from culture, and it is therefore dependent on the particular cultural milieu of an individual.</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how different tables can be joined, and illustrate the difference between inner, left, right and outer joins. </a:t>
            </a:r>
            <a:endParaRPr lang="en-SG" altLang="en-US" dirty="0"/>
          </a:p>
        </p:txBody>
      </p:sp>
    </p:spTree>
    <p:extLst>
      <p:ext uri="{BB962C8B-B14F-4D97-AF65-F5344CB8AC3E}">
        <p14:creationId xmlns:p14="http://schemas.microsoft.com/office/powerpoint/2010/main" val="1650078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9620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Demonstrate</a:t>
            </a:r>
            <a:r>
              <a:rPr lang="en-SG" altLang="en-US" baseline="0" dirty="0"/>
              <a:t> join using different databases (Sales and Products 2016 data sets).</a:t>
            </a:r>
            <a:endParaRPr lang="en-SG" altLang="en-US" dirty="0"/>
          </a:p>
        </p:txBody>
      </p:sp>
    </p:spTree>
    <p:extLst>
      <p:ext uri="{BB962C8B-B14F-4D97-AF65-F5344CB8AC3E}">
        <p14:creationId xmlns:p14="http://schemas.microsoft.com/office/powerpoint/2010/main" val="1107940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2897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57831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 difference between data blending and regular joins</a:t>
            </a:r>
          </a:p>
        </p:txBody>
      </p:sp>
    </p:spTree>
    <p:extLst>
      <p:ext uri="{BB962C8B-B14F-4D97-AF65-F5344CB8AC3E}">
        <p14:creationId xmlns:p14="http://schemas.microsoft.com/office/powerpoint/2010/main" val="1884311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SG" altLang="en-US" dirty="0"/>
              <a:t>Make use</a:t>
            </a:r>
            <a:r>
              <a:rPr lang="en-SG" altLang="en-US" baseline="0" dirty="0"/>
              <a:t> of </a:t>
            </a:r>
            <a:r>
              <a:rPr lang="en-SG" sz="1200" dirty="0">
                <a:solidFill>
                  <a:prstClr val="black"/>
                </a:solidFill>
                <a:latin typeface="+mn-lt"/>
              </a:rPr>
              <a:t>data_prep_flights.xlsx (resolved incidents) to demonstrate</a:t>
            </a:r>
            <a:r>
              <a:rPr lang="en-SG" sz="1200" baseline="0" dirty="0">
                <a:solidFill>
                  <a:prstClr val="black"/>
                </a:solidFill>
                <a:latin typeface="+mn-lt"/>
              </a:rPr>
              <a:t> how a wide format can be pivoted to long format.</a:t>
            </a:r>
            <a:endParaRPr lang="en-US" sz="1100" dirty="0">
              <a:solidFill>
                <a:prstClr val="black"/>
              </a:solidFill>
              <a:latin typeface="+mn-lt"/>
            </a:endParaRPr>
          </a:p>
          <a:p>
            <a:pPr eaLnBrk="1" hangingPunct="1">
              <a:spcBef>
                <a:spcPct val="0"/>
              </a:spcBef>
            </a:pPr>
            <a:endParaRPr lang="en-SG" altLang="en-US" dirty="0"/>
          </a:p>
        </p:txBody>
      </p:sp>
    </p:spTree>
    <p:extLst>
      <p:ext uri="{BB962C8B-B14F-4D97-AF65-F5344CB8AC3E}">
        <p14:creationId xmlns:p14="http://schemas.microsoft.com/office/powerpoint/2010/main" val="1651862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highlight all the date columns and then click</a:t>
            </a:r>
            <a:r>
              <a:rPr lang="en-US" altLang="en-US" baseline="0" dirty="0"/>
              <a:t> “pivot”</a:t>
            </a:r>
            <a:endParaRPr lang="en-SG" altLang="en-US" dirty="0"/>
          </a:p>
        </p:txBody>
      </p:sp>
    </p:spTree>
    <p:extLst>
      <p:ext uri="{BB962C8B-B14F-4D97-AF65-F5344CB8AC3E}">
        <p14:creationId xmlns:p14="http://schemas.microsoft.com/office/powerpoint/2010/main" val="201420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Click on Employee column and Split</a:t>
            </a:r>
            <a:endParaRPr lang="en-SG" altLang="en-US" dirty="0"/>
          </a:p>
        </p:txBody>
      </p:sp>
    </p:spTree>
    <p:extLst>
      <p:ext uri="{BB962C8B-B14F-4D97-AF65-F5344CB8AC3E}">
        <p14:creationId xmlns:p14="http://schemas.microsoft.com/office/powerpoint/2010/main" val="243595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generated column from split to</a:t>
            </a:r>
            <a:r>
              <a:rPr lang="en-US" baseline="0" dirty="0"/>
              <a:t> create a chart.</a:t>
            </a:r>
          </a:p>
          <a:p>
            <a:endParaRPr lang="en-US" baseline="0" dirty="0"/>
          </a:p>
          <a:p>
            <a:r>
              <a:rPr lang="en-US" baseline="0" dirty="0"/>
              <a:t>Mouse in top middle bar graph to sort the bar graph by length of bars</a:t>
            </a:r>
          </a:p>
          <a:p>
            <a:endParaRPr lang="en-US" dirty="0"/>
          </a:p>
        </p:txBody>
      </p:sp>
      <p:sp>
        <p:nvSpPr>
          <p:cNvPr id="4" name="Slide Number Placeholder 3"/>
          <p:cNvSpPr>
            <a:spLocks noGrp="1"/>
          </p:cNvSpPr>
          <p:nvPr>
            <p:ph type="sldNum" sz="quarter" idx="10"/>
          </p:nvPr>
        </p:nvSpPr>
        <p:spPr/>
        <p:txBody>
          <a:bodyPr/>
          <a:lstStyle/>
          <a:p>
            <a:fld id="{5D162ADB-F00E-4290-B162-FD0969BE4B2B}" type="slidenum">
              <a:rPr lang="en-US" smtClean="0"/>
              <a:t>41</a:t>
            </a:fld>
            <a:endParaRPr lang="en-US"/>
          </a:p>
        </p:txBody>
      </p:sp>
    </p:spTree>
    <p:extLst>
      <p:ext uri="{BB962C8B-B14F-4D97-AF65-F5344CB8AC3E}">
        <p14:creationId xmlns:p14="http://schemas.microsoft.com/office/powerpoint/2010/main" val="1137256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u="none" strike="noStrike" kern="1200" baseline="0" dirty="0" smtClean="0">
                <a:solidFill>
                  <a:schemeClr val="tx1"/>
                </a:solidFill>
                <a:latin typeface="+mn-lt"/>
                <a:ea typeface="+mn-ea"/>
                <a:cs typeface="+mn-cs"/>
              </a:rPr>
              <a:t>Stage 2: Pattern Perception</a:t>
            </a:r>
          </a:p>
          <a:p>
            <a:r>
              <a:rPr lang="en-US" sz="1200" b="0" i="0" u="none" strike="noStrike" kern="1200" baseline="0" dirty="0" smtClean="0">
                <a:solidFill>
                  <a:schemeClr val="tx1"/>
                </a:solidFill>
                <a:latin typeface="+mn-lt"/>
                <a:ea typeface="+mn-ea"/>
                <a:cs typeface="+mn-cs"/>
              </a:rPr>
              <a:t>At the second stage, rapid active processes divide the visual field into regions and simple patterns,</a:t>
            </a:r>
          </a:p>
          <a:p>
            <a:r>
              <a:rPr lang="en-US" sz="1200" b="0" i="0" u="none" strike="noStrike" kern="1200" baseline="0" dirty="0" smtClean="0">
                <a:solidFill>
                  <a:schemeClr val="tx1"/>
                </a:solidFill>
                <a:latin typeface="+mn-lt"/>
                <a:ea typeface="+mn-ea"/>
                <a:cs typeface="+mn-cs"/>
              </a:rPr>
              <a:t>such as continuous contours, regions of the same color, and regions of the same texture.</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Patterns of motion are also extremely important, although the use of motion as an information</a:t>
            </a:r>
          </a:p>
          <a:p>
            <a:r>
              <a:rPr lang="en-US" sz="1200" b="0" i="0" u="none" strike="noStrike" kern="1200" baseline="0" dirty="0" smtClean="0">
                <a:solidFill>
                  <a:schemeClr val="tx1"/>
                </a:solidFill>
                <a:latin typeface="+mn-lt"/>
                <a:ea typeface="+mn-ea"/>
                <a:cs typeface="+mn-cs"/>
              </a:rPr>
              <a:t>code is relatively neglected in visualization. The pattern-finding stage of visual processing is</a:t>
            </a:r>
          </a:p>
          <a:p>
            <a:r>
              <a:rPr lang="en-US" sz="1200" b="0" i="0" u="none" strike="noStrike" kern="1200" baseline="0" dirty="0" smtClean="0">
                <a:solidFill>
                  <a:schemeClr val="tx1"/>
                </a:solidFill>
                <a:latin typeface="+mn-lt"/>
                <a:ea typeface="+mn-ea"/>
                <a:cs typeface="+mn-cs"/>
              </a:rPr>
              <a:t>extremely flexible, influenced both by the massive amount of information available from Stage</a:t>
            </a:r>
          </a:p>
          <a:p>
            <a:r>
              <a:rPr lang="en-US" sz="1200" b="0" i="0" u="none" strike="noStrike" kern="1200" baseline="0" dirty="0" smtClean="0">
                <a:solidFill>
                  <a:schemeClr val="tx1"/>
                </a:solidFill>
                <a:latin typeface="+mn-lt"/>
                <a:ea typeface="+mn-ea"/>
                <a:cs typeface="+mn-cs"/>
              </a:rPr>
              <a:t>1 parallel processing and by the top-down action of attention driven by visual queries. Marr</a:t>
            </a:r>
          </a:p>
          <a:p>
            <a:r>
              <a:rPr lang="en-US" sz="1200" b="0" i="0" u="none" strike="noStrike" kern="1200" baseline="0" dirty="0" smtClean="0">
                <a:solidFill>
                  <a:schemeClr val="tx1"/>
                </a:solidFill>
                <a:latin typeface="+mn-lt"/>
                <a:ea typeface="+mn-ea"/>
                <a:cs typeface="+mn-cs"/>
              </a:rPr>
              <a:t>(1982) called this stage of processing the 2-112D sketch. </a:t>
            </a:r>
            <a:r>
              <a:rPr lang="en-US" sz="1200" b="0" i="0" u="none" strike="noStrike" kern="1200" baseline="0" dirty="0" err="1" smtClean="0">
                <a:solidFill>
                  <a:schemeClr val="tx1"/>
                </a:solidFill>
                <a:latin typeface="+mn-lt"/>
                <a:ea typeface="+mn-ea"/>
                <a:cs typeface="+mn-cs"/>
              </a:rPr>
              <a:t>Triesman</a:t>
            </a:r>
            <a:r>
              <a:rPr lang="en-US" sz="1200" b="0" i="0" u="none" strike="noStrike" kern="1200" baseline="0" dirty="0" smtClean="0">
                <a:solidFill>
                  <a:schemeClr val="tx1"/>
                </a:solidFill>
                <a:latin typeface="+mn-lt"/>
                <a:ea typeface="+mn-ea"/>
                <a:cs typeface="+mn-cs"/>
              </a:rPr>
              <a:t> (1985) called it a feature map.</a:t>
            </a:r>
          </a:p>
          <a:p>
            <a:r>
              <a:rPr lang="en-US" sz="1200" b="0" i="0" u="none" strike="noStrike" kern="1200" baseline="0" dirty="0" err="1" smtClean="0">
                <a:solidFill>
                  <a:schemeClr val="tx1"/>
                </a:solidFill>
                <a:latin typeface="+mn-lt"/>
                <a:ea typeface="+mn-ea"/>
                <a:cs typeface="+mn-cs"/>
              </a:rPr>
              <a:t>Rensink</a:t>
            </a:r>
            <a:r>
              <a:rPr lang="en-US" sz="1200" b="0" i="0" u="none" strike="noStrike" kern="1200" baseline="0" dirty="0" smtClean="0">
                <a:solidFill>
                  <a:schemeClr val="tx1"/>
                </a:solidFill>
                <a:latin typeface="+mn-lt"/>
                <a:ea typeface="+mn-ea"/>
                <a:cs typeface="+mn-cs"/>
              </a:rPr>
              <a:t> (2002) called it a proto-object flux to emphasize its dynamic nature.</a:t>
            </a:r>
          </a:p>
          <a:p>
            <a:r>
              <a:rPr lang="en-US" sz="1200" b="0" i="0" u="none" strike="noStrike" kern="1200" baseline="0" dirty="0" smtClean="0">
                <a:solidFill>
                  <a:schemeClr val="tx1"/>
                </a:solidFill>
                <a:latin typeface="+mn-lt"/>
                <a:ea typeface="+mn-ea"/>
                <a:cs typeface="+mn-cs"/>
              </a:rPr>
              <a:t>There is increasing evidence that tasks involving eye-hand coordination and locomotion may</a:t>
            </a:r>
          </a:p>
          <a:p>
            <a:r>
              <a:rPr lang="en-US" sz="1200" b="0" i="0" u="none" strike="noStrike" kern="1200" baseline="0" dirty="0" smtClean="0">
                <a:solidFill>
                  <a:schemeClr val="tx1"/>
                </a:solidFill>
                <a:latin typeface="+mn-lt"/>
                <a:ea typeface="+mn-ea"/>
                <a:cs typeface="+mn-cs"/>
              </a:rPr>
              <a:t>be processed in pathways distinct from those involved in object recognition. This is the two-visual</a:t>
            </a:r>
          </a:p>
          <a:p>
            <a:r>
              <a:rPr lang="en-US" sz="1200" b="0" i="0" u="none" strike="noStrike" kern="1200" baseline="0" dirty="0" smtClean="0">
                <a:solidFill>
                  <a:schemeClr val="tx1"/>
                </a:solidFill>
                <a:latin typeface="+mn-lt"/>
                <a:ea typeface="+mn-ea"/>
                <a:cs typeface="+mn-cs"/>
              </a:rPr>
              <a:t>system hypothesis: one system for locomotion and action, called the "action system," and another</a:t>
            </a:r>
          </a:p>
          <a:p>
            <a:r>
              <a:rPr lang="en-US" sz="1200" b="0" i="0" u="none" strike="noStrike" kern="1200" baseline="0" dirty="0" smtClean="0">
                <a:solidFill>
                  <a:schemeClr val="tx1"/>
                </a:solidFill>
                <a:latin typeface="+mn-lt"/>
                <a:ea typeface="+mn-ea"/>
                <a:cs typeface="+mn-cs"/>
              </a:rPr>
              <a:t>for symbolic object manipulation, called the "what system." A detailed and convincing account</a:t>
            </a:r>
          </a:p>
          <a:p>
            <a:r>
              <a:rPr lang="en-US" sz="1200" b="0" i="0" u="none" strike="noStrike" kern="1200" baseline="0" dirty="0" smtClean="0">
                <a:solidFill>
                  <a:schemeClr val="tx1"/>
                </a:solidFill>
                <a:latin typeface="+mn-lt"/>
                <a:ea typeface="+mn-ea"/>
                <a:cs typeface="+mn-cs"/>
              </a:rPr>
              <a:t>of it can be found in Milner and </a:t>
            </a:r>
            <a:r>
              <a:rPr lang="en-US" sz="1200" b="0" i="0" u="none" strike="noStrike" kern="1200" baseline="0" dirty="0" err="1" smtClean="0">
                <a:solidFill>
                  <a:schemeClr val="tx1"/>
                </a:solidFill>
                <a:latin typeface="+mn-lt"/>
                <a:ea typeface="+mn-ea"/>
                <a:cs typeface="+mn-cs"/>
              </a:rPr>
              <a:t>Goodale</a:t>
            </a:r>
            <a:r>
              <a:rPr lang="en-US" sz="1200" b="0" i="0" u="none" strike="noStrike" kern="1200" baseline="0" dirty="0" smtClean="0">
                <a:solidFill>
                  <a:schemeClr val="tx1"/>
                </a:solidFill>
                <a:latin typeface="+mn-lt"/>
                <a:ea typeface="+mn-ea"/>
                <a:cs typeface="+mn-cs"/>
              </a:rPr>
              <a:t> (1995).</a:t>
            </a:r>
          </a:p>
          <a:p>
            <a:r>
              <a:rPr lang="en-US" sz="1200" b="0" i="0" u="none" strike="noStrike" kern="1200" baseline="0" dirty="0" smtClean="0">
                <a:solidFill>
                  <a:schemeClr val="tx1"/>
                </a:solidFill>
                <a:latin typeface="+mn-lt"/>
                <a:ea typeface="+mn-ea"/>
                <a:cs typeface="+mn-cs"/>
              </a:rPr>
              <a:t>Important characteristics of Stage 2 processing include:</a:t>
            </a:r>
          </a:p>
          <a:p>
            <a:r>
              <a:rPr lang="en-SG" sz="1200" b="0" i="0" u="none" strike="noStrike" kern="1200" baseline="0" dirty="0" smtClean="0">
                <a:solidFill>
                  <a:schemeClr val="tx1"/>
                </a:solidFill>
                <a:latin typeface="+mn-lt"/>
                <a:ea typeface="+mn-ea"/>
                <a:cs typeface="+mn-cs"/>
              </a:rPr>
              <a:t>Slow serial processing</a:t>
            </a:r>
          </a:p>
          <a:p>
            <a:r>
              <a:rPr lang="en-US" sz="1200" b="0" i="0" u="none" strike="noStrike" kern="1200" baseline="0" dirty="0" smtClean="0">
                <a:solidFill>
                  <a:schemeClr val="tx1"/>
                </a:solidFill>
                <a:latin typeface="+mn-lt"/>
                <a:ea typeface="+mn-ea"/>
                <a:cs typeface="+mn-cs"/>
              </a:rPr>
              <a:t>Involvement of both working memory and long-term memory</a:t>
            </a:r>
          </a:p>
          <a:p>
            <a:r>
              <a:rPr lang="en-US" sz="1200" b="0" i="0" u="none" strike="noStrike" kern="1200" baseline="0" dirty="0" smtClean="0">
                <a:solidFill>
                  <a:schemeClr val="tx1"/>
                </a:solidFill>
                <a:latin typeface="+mn-lt"/>
                <a:ea typeface="+mn-ea"/>
                <a:cs typeface="+mn-cs"/>
              </a:rPr>
              <a:t>More emphasis on arbitrary aspects of symbols</a:t>
            </a:r>
          </a:p>
          <a:p>
            <a:r>
              <a:rPr lang="en-US" sz="1200" b="0" i="0" u="none" strike="noStrike" kern="1200" baseline="0" dirty="0" smtClean="0">
                <a:solidFill>
                  <a:schemeClr val="tx1"/>
                </a:solidFill>
                <a:latin typeface="+mn-lt"/>
                <a:ea typeface="+mn-ea"/>
                <a:cs typeface="+mn-cs"/>
              </a:rPr>
              <a:t>In a state of flux, a combination of bottom-up feature processing and top-down</a:t>
            </a:r>
          </a:p>
          <a:p>
            <a:r>
              <a:rPr lang="en-SG" sz="1200" b="0" i="0" u="none" strike="noStrike" kern="1200" baseline="0" dirty="0" smtClean="0">
                <a:solidFill>
                  <a:schemeClr val="tx1"/>
                </a:solidFill>
                <a:latin typeface="+mn-lt"/>
                <a:ea typeface="+mn-ea"/>
                <a:cs typeface="+mn-cs"/>
              </a:rPr>
              <a:t>attentional mechanisms</a:t>
            </a:r>
          </a:p>
          <a:p>
            <a:r>
              <a:rPr lang="en-US" sz="1200" b="0" i="0" u="none" strike="noStrike" kern="1200" baseline="0" dirty="0" smtClean="0">
                <a:solidFill>
                  <a:schemeClr val="tx1"/>
                </a:solidFill>
                <a:latin typeface="+mn-lt"/>
                <a:ea typeface="+mn-ea"/>
                <a:cs typeface="+mn-cs"/>
              </a:rPr>
              <a:t>Different pathways for object recognition and visually guided motion</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the highest level of perception are the objects held in visual working memory by the demands</a:t>
            </a:r>
          </a:p>
          <a:p>
            <a:r>
              <a:rPr lang="en-US" sz="1200" b="0" i="0" u="none" strike="noStrike" kern="1200" baseline="0" dirty="0" smtClean="0">
                <a:solidFill>
                  <a:schemeClr val="tx1"/>
                </a:solidFill>
                <a:latin typeface="+mn-lt"/>
                <a:ea typeface="+mn-ea"/>
                <a:cs typeface="+mn-cs"/>
              </a:rPr>
              <a:t>of active attention. In order to use an external visualization, we construct a sequence of visual</a:t>
            </a:r>
          </a:p>
          <a:p>
            <a:r>
              <a:rPr lang="en-US" sz="1200" b="0" i="0" u="none" strike="noStrike" kern="1200" baseline="0" dirty="0" smtClean="0">
                <a:solidFill>
                  <a:schemeClr val="tx1"/>
                </a:solidFill>
                <a:latin typeface="+mn-lt"/>
                <a:ea typeface="+mn-ea"/>
                <a:cs typeface="+mn-cs"/>
              </a:rPr>
              <a:t>queries that are answered through visual search strategies. At this level, only a few objects can</a:t>
            </a:r>
          </a:p>
          <a:p>
            <a:r>
              <a:rPr lang="en-US" sz="1200" b="0" i="0" u="none" strike="noStrike" kern="1200" baseline="0" dirty="0" smtClean="0">
                <a:solidFill>
                  <a:schemeClr val="tx1"/>
                </a:solidFill>
                <a:latin typeface="+mn-lt"/>
                <a:ea typeface="+mn-ea"/>
                <a:cs typeface="+mn-cs"/>
              </a:rPr>
              <a:t>be held at a time; they are constructed from the available patterns providing answers to the visual</a:t>
            </a:r>
          </a:p>
          <a:p>
            <a:r>
              <a:rPr lang="en-US" sz="1200" b="0" i="0" u="none" strike="noStrike" kern="1200" baseline="0" dirty="0" smtClean="0">
                <a:solidFill>
                  <a:schemeClr val="tx1"/>
                </a:solidFill>
                <a:latin typeface="+mn-lt"/>
                <a:ea typeface="+mn-ea"/>
                <a:cs typeface="+mn-cs"/>
              </a:rPr>
              <a:t>queries. For example, if we use a road map to look for a route, the visual query will trigger a</a:t>
            </a:r>
          </a:p>
          <a:p>
            <a:r>
              <a:rPr lang="en-US" sz="1200" b="0" i="0" u="none" strike="noStrike" kern="1200" baseline="0" dirty="0" smtClean="0">
                <a:solidFill>
                  <a:schemeClr val="tx1"/>
                </a:solidFill>
                <a:latin typeface="+mn-lt"/>
                <a:ea typeface="+mn-ea"/>
                <a:cs typeface="+mn-cs"/>
              </a:rPr>
              <a:t>search for connected red contours (representing major highways) between two visual symbols</a:t>
            </a:r>
          </a:p>
          <a:p>
            <a:r>
              <a:rPr lang="en-SG" sz="1200" b="0" i="0" u="none" strike="noStrike" kern="1200" baseline="0" dirty="0" smtClean="0">
                <a:solidFill>
                  <a:schemeClr val="tx1"/>
                </a:solidFill>
                <a:latin typeface="+mn-lt"/>
                <a:ea typeface="+mn-ea"/>
                <a:cs typeface="+mn-cs"/>
              </a:rPr>
              <a:t>(representing cities).</a:t>
            </a:r>
          </a:p>
          <a:p>
            <a:r>
              <a:rPr lang="en-US" sz="1200" b="0" i="0" u="none" strike="noStrike" kern="1200" baseline="0" dirty="0" smtClean="0">
                <a:solidFill>
                  <a:schemeClr val="tx1"/>
                </a:solidFill>
                <a:latin typeface="+mn-lt"/>
                <a:ea typeface="+mn-ea"/>
                <a:cs typeface="+mn-cs"/>
              </a:rPr>
              <a:t>Beyond the visual processing stages shown in Figure 1.11 are interfaces to other subsystems.</a:t>
            </a:r>
          </a:p>
          <a:p>
            <a:r>
              <a:rPr lang="en-US" sz="1200" b="0" i="0" u="none" strike="noStrike" kern="1200" baseline="0" dirty="0" smtClean="0">
                <a:solidFill>
                  <a:schemeClr val="tx1"/>
                </a:solidFill>
                <a:latin typeface="+mn-lt"/>
                <a:ea typeface="+mn-ea"/>
                <a:cs typeface="+mn-cs"/>
              </a:rPr>
              <a:t>The visual object identification process interfaces with the verbal linguistic subsystems of the</a:t>
            </a:r>
          </a:p>
          <a:p>
            <a:r>
              <a:rPr lang="en-US" sz="1200" b="0" i="0" u="none" strike="noStrike" kern="1200" baseline="0" dirty="0" smtClean="0">
                <a:solidFill>
                  <a:schemeClr val="tx1"/>
                </a:solidFill>
                <a:latin typeface="+mn-lt"/>
                <a:ea typeface="+mn-ea"/>
                <a:cs typeface="+mn-cs"/>
              </a:rPr>
              <a:t>brain so that words can be connected to images. The perception-for-action subsystem interfaces</a:t>
            </a:r>
          </a:p>
          <a:p>
            <a:r>
              <a:rPr lang="en-US" sz="1200" b="0" i="0" u="none" strike="noStrike" kern="1200" baseline="0" dirty="0" smtClean="0">
                <a:solidFill>
                  <a:schemeClr val="tx1"/>
                </a:solidFill>
                <a:latin typeface="+mn-lt"/>
                <a:ea typeface="+mn-ea"/>
                <a:cs typeface="+mn-cs"/>
              </a:rPr>
              <a:t>with the motor systems that control muscle movements.</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19</a:t>
            </a:fld>
            <a:endParaRPr lang="en-US"/>
          </a:p>
        </p:txBody>
      </p:sp>
    </p:spTree>
    <p:extLst>
      <p:ext uri="{BB962C8B-B14F-4D97-AF65-F5344CB8AC3E}">
        <p14:creationId xmlns:p14="http://schemas.microsoft.com/office/powerpoint/2010/main" val="2626070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43</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21</a:t>
            </a:fld>
            <a:endParaRPr lang="en-US"/>
          </a:p>
        </p:txBody>
      </p:sp>
    </p:spTree>
    <p:extLst>
      <p:ext uri="{BB962C8B-B14F-4D97-AF65-F5344CB8AC3E}">
        <p14:creationId xmlns:p14="http://schemas.microsoft.com/office/powerpoint/2010/main" val="4166339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Roboto Light" panose="02000000000000000000" pitchFamily="2" charset="0"/>
                <a:ea typeface="Roboto Light" panose="02000000000000000000" pitchFamily="2" charset="0"/>
              </a:rPr>
              <a:t>For example, the colour of a car is an attribute of the car, the taste of food is an attribute of the food, and the floor area is an attribute of a house.</a:t>
            </a:r>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22</a:t>
            </a:fld>
            <a:endParaRPr lang="en-US"/>
          </a:p>
        </p:txBody>
      </p:sp>
    </p:spTree>
    <p:extLst>
      <p:ext uri="{BB962C8B-B14F-4D97-AF65-F5344CB8AC3E}">
        <p14:creationId xmlns:p14="http://schemas.microsoft.com/office/powerpoint/2010/main" val="270218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421753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possible</a:t>
            </a:r>
            <a:r>
              <a:rPr lang="en-US" baseline="0" dirty="0"/>
              <a:t> answers include:</a:t>
            </a:r>
          </a:p>
          <a:p>
            <a:endParaRPr lang="en-US" baseline="0" dirty="0"/>
          </a:p>
          <a:p>
            <a:r>
              <a:rPr lang="en-US" baseline="0" dirty="0"/>
              <a:t>Nominal: Store type, department type</a:t>
            </a:r>
          </a:p>
          <a:p>
            <a:r>
              <a:rPr lang="en-US" baseline="0" dirty="0"/>
              <a:t>Ordinal: Preference ranking, market position,  social class </a:t>
            </a:r>
          </a:p>
          <a:p>
            <a:r>
              <a:rPr lang="en-US" baseline="0" dirty="0"/>
              <a:t>Interval: Opinions, attitudes</a:t>
            </a:r>
          </a:p>
          <a:p>
            <a:r>
              <a:rPr lang="en-US" baseline="0" dirty="0"/>
              <a:t>Ratio: Age, sales, income, costs</a:t>
            </a:r>
            <a:endParaRPr lang="en-US" dirty="0"/>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19119111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690077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29</a:t>
            </a:fld>
            <a:endParaRPr lang="en-US"/>
          </a:p>
        </p:txBody>
      </p:sp>
    </p:spTree>
    <p:extLst>
      <p:ext uri="{BB962C8B-B14F-4D97-AF65-F5344CB8AC3E}">
        <p14:creationId xmlns:p14="http://schemas.microsoft.com/office/powerpoint/2010/main" val="1809461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653404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32880085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92597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953432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30277029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040858"/>
            <a:ext cx="7543800" cy="3429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5" name="Title 1"/>
          <p:cNvSpPr>
            <a:spLocks noGrp="1"/>
          </p:cNvSpPr>
          <p:nvPr>
            <p:ph type="title"/>
          </p:nvPr>
        </p:nvSpPr>
        <p:spPr>
          <a:xfrm>
            <a:off x="685800" y="141480"/>
            <a:ext cx="7543800" cy="457200"/>
          </a:xfrm>
          <a:prstGeom prst="rect">
            <a:avLst/>
          </a:prstGeom>
        </p:spPr>
        <p:txBody>
          <a:bodyPr/>
          <a:lstStyle>
            <a:lvl1pPr algn="l">
              <a:defRPr sz="1800" b="1" baseline="0">
                <a:solidFill>
                  <a:schemeClr val="bg1"/>
                </a:solidFill>
                <a:latin typeface="Lucida sans"/>
                <a:cs typeface="Lucida sans"/>
              </a:defRPr>
            </a:lvl1pPr>
          </a:lstStyle>
          <a:p>
            <a:r>
              <a:rPr lang="en-US" altLang="en-US" dirty="0" smtClean="0"/>
              <a:t>Click to edit Master title style</a:t>
            </a:r>
            <a:endParaRPr lang="en-US" dirty="0"/>
          </a:p>
        </p:txBody>
      </p:sp>
      <p:sp>
        <p:nvSpPr>
          <p:cNvPr id="6" name="Text Placeholder 9"/>
          <p:cNvSpPr>
            <a:spLocks noGrp="1"/>
          </p:cNvSpPr>
          <p:nvPr>
            <p:ph type="body" sz="quarter" idx="10"/>
          </p:nvPr>
        </p:nvSpPr>
        <p:spPr>
          <a:xfrm>
            <a:off x="685800" y="789552"/>
            <a:ext cx="7543800" cy="2286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smtClean="0"/>
              <a:t>Click to edit Master text styles</a:t>
            </a:r>
          </a:p>
        </p:txBody>
      </p:sp>
    </p:spTree>
    <p:extLst>
      <p:ext uri="{BB962C8B-B14F-4D97-AF65-F5344CB8AC3E}">
        <p14:creationId xmlns:p14="http://schemas.microsoft.com/office/powerpoint/2010/main" val="236979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smtClean="0"/>
              <a:t>Click to edit Master title style</a:t>
            </a:r>
            <a:endParaRPr lang="en-US" dirty="0"/>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smtClean="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smtClean="0"/>
              <a:t>Click to edit Master text styles</a:t>
            </a:r>
          </a:p>
        </p:txBody>
      </p:sp>
    </p:spTree>
    <p:extLst>
      <p:ext uri="{BB962C8B-B14F-4D97-AF65-F5344CB8AC3E}">
        <p14:creationId xmlns:p14="http://schemas.microsoft.com/office/powerpoint/2010/main" val="23942086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 id="2147493491"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811031"/>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75010"/>
            <a:ext cx="9215438" cy="810816"/>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sp>
        <p:nvSpPr>
          <p:cNvPr id="16" name="Flowchart: Stored Data 15"/>
          <p:cNvSpPr/>
          <p:nvPr userDrawn="1"/>
        </p:nvSpPr>
        <p:spPr>
          <a:xfrm>
            <a:off x="0" y="4882753"/>
            <a:ext cx="7740650"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sp>
        <p:nvSpPr>
          <p:cNvPr id="17" name="Flowchart: Stored Data 16"/>
          <p:cNvSpPr/>
          <p:nvPr userDrawn="1"/>
        </p:nvSpPr>
        <p:spPr>
          <a:xfrm>
            <a:off x="0" y="4922044"/>
            <a:ext cx="7812088"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sp>
        <p:nvSpPr>
          <p:cNvPr id="18" name="Flowchart: Stored Data 17"/>
          <p:cNvSpPr/>
          <p:nvPr userDrawn="1"/>
        </p:nvSpPr>
        <p:spPr>
          <a:xfrm>
            <a:off x="-1588" y="4978004"/>
            <a:ext cx="7991476"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eaLnBrk="0" fontAlgn="base" hangingPunct="0">
              <a:spcBef>
                <a:spcPct val="0"/>
              </a:spcBef>
              <a:spcAft>
                <a:spcPct val="0"/>
              </a:spcAft>
              <a:defRPr/>
            </a:pPr>
            <a:endParaRPr lang="en-SG" altLang="en-US" sz="1350" smtClean="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a:extLst>
              <a:ext uri="{28A0092B-C50C-407E-A947-70E740481C1C}">
                <a14:useLocalDpi xmlns:a14="http://schemas.microsoft.com/office/drawing/2010/main" val="0"/>
              </a:ext>
            </a:extLst>
          </a:blip>
          <a:srcRect l="15913" t="17105" r="15765" b="18240"/>
          <a:stretch>
            <a:fillRect/>
          </a:stretch>
        </p:blipFill>
        <p:spPr bwMode="auto">
          <a:xfrm>
            <a:off x="7883526" y="4730354"/>
            <a:ext cx="9191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395920"/>
      </p:ext>
    </p:extLst>
  </p:cSld>
  <p:clrMap bg1="lt1" tx1="dk1" bg2="lt2" tx2="dk2" accent1="accent1" accent2="accent2" accent3="accent3" accent4="accent4" accent5="accent5" accent6="accent6" hlink="hlink" folHlink="folHlink"/>
  <p:sldLayoutIdLst>
    <p:sldLayoutId id="2147493493" r:id="rId1"/>
    <p:sldLayoutId id="2147493494" r:id="rId2"/>
  </p:sldLayoutIdLst>
  <p:timing>
    <p:tnLst>
      <p:par>
        <p:cTn id="1" dur="indefinite" restart="never" nodeType="tmRoot"/>
      </p:par>
    </p:tnLst>
  </p:timing>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i.stack.imgur.com/cMEOk.pn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image.slidesharecdn.com/measurementandscales-120411075801-phpapp02/95/measurement-and-scales-6-728.jpg?cb=133413130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i.cmpnet.com/intelligententerprise/images/0810/Data-Dimension-Hierarchies.jp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10.xml"/><Relationship Id="rId5" Type="http://schemas.openxmlformats.org/officeDocument/2006/relationships/hyperlink" Target="https://help.tableau.com/current/pro/desktop/en-us/multiple_connections.htm" TargetMode="Externa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12.xml"/><Relationship Id="rId5" Type="http://schemas.openxmlformats.org/officeDocument/2006/relationships/hyperlink" Target="https://help.tableau.com/current/pro/desktop/en-us/pivot.htm" TargetMode="Externa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3.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4.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xmlns="" id="{A557F063-8854-48BA-BF0D-D7E1B7E4BBA7}"/>
              </a:ext>
            </a:extLst>
          </p:cNvPr>
          <p:cNvGraphicFramePr>
            <a:graphicFrameLocks noGrp="1"/>
          </p:cNvGraphicFramePr>
          <p:nvPr>
            <p:extLst>
              <p:ext uri="{D42A27DB-BD31-4B8C-83A1-F6EECF244321}">
                <p14:modId xmlns:p14="http://schemas.microsoft.com/office/powerpoint/2010/main" val="2607001034"/>
              </p:ext>
            </p:extLst>
          </p:nvPr>
        </p:nvGraphicFramePr>
        <p:xfrm>
          <a:off x="1223628" y="1121269"/>
          <a:ext cx="6683956" cy="310896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xmlns="" val="490576269"/>
                    </a:ext>
                  </a:extLst>
                </a:gridCol>
                <a:gridCol w="2398728">
                  <a:extLst>
                    <a:ext uri="{9D8B030D-6E8A-4147-A177-3AD203B41FA5}">
                      <a16:colId xmlns:a16="http://schemas.microsoft.com/office/drawing/2014/main" xmlns="" val="2750247129"/>
                    </a:ext>
                  </a:extLst>
                </a:gridCol>
                <a:gridCol w="705089">
                  <a:extLst>
                    <a:ext uri="{9D8B030D-6E8A-4147-A177-3AD203B41FA5}">
                      <a16:colId xmlns:a16="http://schemas.microsoft.com/office/drawing/2014/main" xmlns="" val="3137058074"/>
                    </a:ext>
                  </a:extLst>
                </a:gridCol>
                <a:gridCol w="1765364">
                  <a:extLst>
                    <a:ext uri="{9D8B030D-6E8A-4147-A177-3AD203B41FA5}">
                      <a16:colId xmlns:a16="http://schemas.microsoft.com/office/drawing/2014/main" xmlns="" val="2240145745"/>
                    </a:ext>
                  </a:extLst>
                </a:gridCol>
                <a:gridCol w="1246609">
                  <a:extLst>
                    <a:ext uri="{9D8B030D-6E8A-4147-A177-3AD203B41FA5}">
                      <a16:colId xmlns:a16="http://schemas.microsoft.com/office/drawing/2014/main" xmlns=""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dirty="0"/>
                        <a:t>(2021)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25</a:t>
                      </a:r>
                      <a:r>
                        <a:rPr lang="en-US" sz="1200" baseline="30000" dirty="0">
                          <a:solidFill>
                            <a:srgbClr val="FF0000"/>
                          </a:solidFill>
                        </a:rPr>
                        <a:t>th</a:t>
                      </a:r>
                      <a:r>
                        <a:rPr lang="en-US" sz="1200" dirty="0">
                          <a:solidFill>
                            <a:srgbClr val="FF0000"/>
                          </a:solidFill>
                        </a:rPr>
                        <a:t> Jan – 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xmlns="" val="3504103745"/>
                  </a:ext>
                </a:extLst>
              </a:tr>
              <a:tr h="251460">
                <a:tc>
                  <a:txBody>
                    <a:bodyPr/>
                    <a:lstStyle/>
                    <a:p>
                      <a:pPr algn="ctr"/>
                      <a:r>
                        <a:rPr lang="en-US" sz="1200" dirty="0"/>
                        <a:t>2</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All about Data</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6</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Pre-Class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8</a:t>
                      </a:r>
                      <a:r>
                        <a:rPr lang="en-US" sz="1200" baseline="30000" dirty="0">
                          <a:solidFill>
                            <a:srgbClr val="FF0000"/>
                          </a:solidFill>
                        </a:rPr>
                        <a:t>th</a:t>
                      </a:r>
                      <a:r>
                        <a:rPr lang="en-US" sz="1200" dirty="0">
                          <a:solidFill>
                            <a:srgbClr val="FF0000"/>
                          </a:solidFill>
                        </a:rPr>
                        <a:t> Feb – 15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2410617811"/>
                  </a:ext>
                </a:extLst>
              </a:tr>
              <a:tr h="434340">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1077056632"/>
                  </a:ext>
                </a:extLst>
              </a:tr>
              <a:tr h="251460">
                <a:tc>
                  <a:txBody>
                    <a:bodyPr/>
                    <a:lstStyle/>
                    <a:p>
                      <a:pPr algn="ctr"/>
                      <a:r>
                        <a:rPr lang="en-US" sz="1200" dirty="0"/>
                        <a:t>3</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18</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solidFill>
                            <a:srgbClr val="FF0000"/>
                          </a:solidFill>
                        </a:rPr>
                        <a:t>22</a:t>
                      </a:r>
                      <a:r>
                        <a:rPr lang="en-US" sz="1200" baseline="30000" dirty="0">
                          <a:solidFill>
                            <a:srgbClr val="FF0000"/>
                          </a:solidFill>
                        </a:rPr>
                        <a:t>nd</a:t>
                      </a:r>
                      <a:r>
                        <a:rPr lang="en-US" sz="1200" dirty="0">
                          <a:solidFill>
                            <a:srgbClr val="FF0000"/>
                          </a:solidFill>
                        </a:rPr>
                        <a:t> Feb – 1</a:t>
                      </a:r>
                      <a:r>
                        <a:rPr lang="en-US" sz="1200" baseline="30000" dirty="0">
                          <a:solidFill>
                            <a:srgbClr val="FF0000"/>
                          </a:solidFill>
                        </a:rPr>
                        <a:t>st</a:t>
                      </a:r>
                      <a:r>
                        <a:rPr lang="en-US" sz="1200" dirty="0">
                          <a:solidFill>
                            <a:srgbClr val="FF0000"/>
                          </a:solidFill>
                        </a:rPr>
                        <a:t> Mar</a:t>
                      </a:r>
                      <a:endParaRPr lang="en-SG" sz="1200" dirty="0">
                        <a:solidFill>
                          <a:srgbClr val="FF0000"/>
                        </a:solidFill>
                      </a:endParaRPr>
                    </a:p>
                    <a:p>
                      <a:pPr algn="ct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25</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a16="http://schemas.microsoft.com/office/drawing/2014/main" xmlns=""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4</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3</a:t>
                      </a:r>
                      <a:r>
                        <a:rPr lang="en-US" sz="1200" baseline="30000" dirty="0">
                          <a:solidFill>
                            <a:srgbClr val="FF0000"/>
                          </a:solidFill>
                        </a:rPr>
                        <a:t>rd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11</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18</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xmlns="" val="4135394514"/>
                  </a:ext>
                </a:extLst>
              </a:tr>
            </a:tbl>
          </a:graphicData>
        </a:graphic>
      </p:graphicFrame>
      <p:sp>
        <p:nvSpPr>
          <p:cNvPr id="8" name="Text Placeholder 2">
            <a:extLst>
              <a:ext uri="{FF2B5EF4-FFF2-40B4-BE49-F238E27FC236}">
                <a16:creationId xmlns:a16="http://schemas.microsoft.com/office/drawing/2014/main" xmlns=""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indent="-257175" defTabSz="342900"/>
            <a:r>
              <a:rPr lang="en-US" sz="1200" dirty="0">
                <a:solidFill>
                  <a:prstClr val="white"/>
                </a:solidFill>
              </a:rPr>
              <a:t>*All quizzes have a </a:t>
            </a:r>
            <a:r>
              <a:rPr lang="en-US" sz="1500" u="sng" dirty="0">
                <a:solidFill>
                  <a:prstClr val="white"/>
                </a:solidFill>
              </a:rPr>
              <a:t>12-NOON</a:t>
            </a:r>
            <a:r>
              <a:rPr lang="en-US" sz="1200" dirty="0">
                <a:solidFill>
                  <a:prstClr val="white"/>
                </a:solidFill>
              </a:rPr>
              <a:t> deadline. No extensions!</a:t>
            </a:r>
            <a:endParaRPr lang="en-SG" sz="1200" dirty="0">
              <a:solidFill>
                <a:prstClr val="white"/>
              </a:solidFill>
            </a:endParaRPr>
          </a:p>
        </p:txBody>
      </p:sp>
    </p:spTree>
    <p:custDataLst>
      <p:tags r:id="rId1"/>
    </p:custDataLst>
    <p:extLst>
      <p:ext uri="{BB962C8B-B14F-4D97-AF65-F5344CB8AC3E}">
        <p14:creationId xmlns:p14="http://schemas.microsoft.com/office/powerpoint/2010/main" val="172689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process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2313" y="1918647"/>
            <a:ext cx="5419048" cy="2447619"/>
          </a:xfrm>
          <a:prstGeom prst="rect">
            <a:avLst/>
          </a:prstGeom>
        </p:spPr>
      </p:pic>
      <p:sp>
        <p:nvSpPr>
          <p:cNvPr id="5" name="TextBox 4">
            <a:extLst>
              <a:ext uri="{FF2B5EF4-FFF2-40B4-BE49-F238E27FC236}">
                <a16:creationId xmlns:a16="http://schemas.microsoft.com/office/drawing/2014/main" xmlns="" id="{3D23410F-08E3-41CF-849F-7ED1BA0D88C1}"/>
              </a:ext>
            </a:extLst>
          </p:cNvPr>
          <p:cNvSpPr txBox="1"/>
          <p:nvPr/>
        </p:nvSpPr>
        <p:spPr>
          <a:xfrm>
            <a:off x="2684534" y="4361089"/>
            <a:ext cx="3592895"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smtClean="0"/>
              <a:t>Longest feedback loop; gather more data to probe interesting insight</a:t>
            </a:r>
            <a:endParaRPr lang="en-SG" sz="1400" dirty="0"/>
          </a:p>
        </p:txBody>
      </p:sp>
      <p:sp>
        <p:nvSpPr>
          <p:cNvPr id="7" name="TextBox 6">
            <a:extLst>
              <a:ext uri="{FF2B5EF4-FFF2-40B4-BE49-F238E27FC236}">
                <a16:creationId xmlns:a16="http://schemas.microsoft.com/office/drawing/2014/main" xmlns="" id="{3D23410F-08E3-41CF-849F-7ED1BA0D88C1}"/>
              </a:ext>
            </a:extLst>
          </p:cNvPr>
          <p:cNvSpPr txBox="1"/>
          <p:nvPr/>
        </p:nvSpPr>
        <p:spPr>
          <a:xfrm>
            <a:off x="5377544" y="1366650"/>
            <a:ext cx="1952171" cy="54428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smtClean="0"/>
              <a:t>Computational Processes </a:t>
            </a:r>
            <a:r>
              <a:rPr lang="en-US" sz="1100" dirty="0" smtClean="0">
                <a:sym typeface="Wingdings" panose="05000000000000000000" pitchFamily="2" charset="2"/>
              </a:rPr>
              <a:t> converting data to a usable format for the engine</a:t>
            </a:r>
            <a:endParaRPr lang="en-SG" sz="1100" dirty="0"/>
          </a:p>
        </p:txBody>
      </p:sp>
      <p:sp>
        <p:nvSpPr>
          <p:cNvPr id="8" name="TextBox 7">
            <a:extLst>
              <a:ext uri="{FF2B5EF4-FFF2-40B4-BE49-F238E27FC236}">
                <a16:creationId xmlns:a16="http://schemas.microsoft.com/office/drawing/2014/main" xmlns="" id="{3D23410F-08E3-41CF-849F-7ED1BA0D88C1}"/>
              </a:ext>
            </a:extLst>
          </p:cNvPr>
          <p:cNvSpPr txBox="1"/>
          <p:nvPr/>
        </p:nvSpPr>
        <p:spPr>
          <a:xfrm>
            <a:off x="6353629" y="3652650"/>
            <a:ext cx="195217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smtClean="0"/>
              <a:t>Interactive and Interpretative </a:t>
            </a:r>
            <a:r>
              <a:rPr lang="en-US" sz="1100" dirty="0" smtClean="0">
                <a:sym typeface="Wingdings" panose="05000000000000000000" pitchFamily="2" charset="2"/>
              </a:rPr>
              <a:t> manipulation of the visual to gain understanding</a:t>
            </a:r>
            <a:endParaRPr lang="en-SG" sz="1100" dirty="0"/>
          </a:p>
        </p:txBody>
      </p:sp>
    </p:spTree>
    <p:extLst>
      <p:ext uri="{BB962C8B-B14F-4D97-AF65-F5344CB8AC3E}">
        <p14:creationId xmlns:p14="http://schemas.microsoft.com/office/powerpoint/2010/main" val="408588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pic>
        <p:nvPicPr>
          <p:cNvPr id="6" name="Content Placeholder 5" descr="A picture containing text, map&#10;&#10;Description automatically generated">
            <a:extLst>
              <a:ext uri="{FF2B5EF4-FFF2-40B4-BE49-F238E27FC236}">
                <a16:creationId xmlns:a16="http://schemas.microsoft.com/office/drawing/2014/main" xmlns="" id="{2444F9A1-47DA-0744-8CF1-4A9279161A77}"/>
              </a:ext>
            </a:extLst>
          </p:cNvPr>
          <p:cNvPicPr>
            <a:picLocks noGrp="1" noChangeAspect="1"/>
          </p:cNvPicPr>
          <p:nvPr>
            <p:ph idx="1"/>
          </p:nvPr>
        </p:nvPicPr>
        <p:blipFill>
          <a:blip r:embed="rId2"/>
          <a:stretch>
            <a:fillRect/>
          </a:stretch>
        </p:blipFill>
        <p:spPr>
          <a:xfrm>
            <a:off x="2020263" y="1824437"/>
            <a:ext cx="5103473" cy="3004464"/>
          </a:xfr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xmlns="" id="{3D23410F-08E3-41CF-849F-7ED1BA0D88C1}"/>
              </a:ext>
            </a:extLst>
          </p:cNvPr>
          <p:cNvSpPr txBox="1"/>
          <p:nvPr/>
        </p:nvSpPr>
        <p:spPr>
          <a:xfrm>
            <a:off x="158128" y="1974990"/>
            <a:ext cx="1572431" cy="544285"/>
          </a:xfrm>
          <a:prstGeom prst="rect">
            <a:avLst/>
          </a:prstGeom>
          <a:solidFill>
            <a:schemeClr val="bg1">
              <a:alpha val="20000"/>
            </a:schemeClr>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smtClean="0"/>
              <a:t>Google maps</a:t>
            </a:r>
            <a:endParaRPr lang="en-SG" sz="1100" dirty="0"/>
          </a:p>
        </p:txBody>
      </p:sp>
    </p:spTree>
    <p:extLst>
      <p:ext uri="{BB962C8B-B14F-4D97-AF65-F5344CB8AC3E}">
        <p14:creationId xmlns:p14="http://schemas.microsoft.com/office/powerpoint/2010/main" val="399028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visualisation in everyday life</a:t>
            </a:r>
          </a:p>
        </p:txBody>
      </p:sp>
      <p:sp>
        <p:nvSpPr>
          <p:cNvPr id="9" name="Rectangle 8">
            <a:extLst>
              <a:ext uri="{FF2B5EF4-FFF2-40B4-BE49-F238E27FC236}">
                <a16:creationId xmlns:a16="http://schemas.microsoft.com/office/drawing/2014/main" xmlns="" id="{A1E4C463-A8D9-874F-874D-4609E97EF065}"/>
              </a:ext>
            </a:extLst>
          </p:cNvPr>
          <p:cNvSpPr/>
          <p:nvPr/>
        </p:nvSpPr>
        <p:spPr>
          <a:xfrm>
            <a:off x="2641600" y="4855943"/>
            <a:ext cx="7162800" cy="276999"/>
          </a:xfrm>
          <a:prstGeom prst="rect">
            <a:avLst/>
          </a:prstGeom>
        </p:spPr>
        <p:txBody>
          <a:bodyPr wrap="square">
            <a:spAutoFit/>
          </a:bodyPr>
          <a:lstStyle/>
          <a:p>
            <a:r>
              <a:rPr lang="en-US" sz="1200" dirty="0">
                <a:solidFill>
                  <a:srgbClr val="003B5C"/>
                </a:solidFill>
                <a:latin typeface="Roboto" panose="02000000000000000000" pitchFamily="2" charset="0"/>
                <a:ea typeface="Roboto" panose="02000000000000000000" pitchFamily="2" charset="0"/>
              </a:rPr>
              <a:t>https</a:t>
            </a:r>
            <a:r>
              <a:rPr lang="en-US" sz="1200" dirty="0" smtClean="0">
                <a:solidFill>
                  <a:srgbClr val="003B5C"/>
                </a:solidFill>
                <a:latin typeface="Roboto" panose="02000000000000000000" pitchFamily="2" charset="0"/>
                <a:ea typeface="Roboto" panose="02000000000000000000" pitchFamily="2" charset="0"/>
              </a:rPr>
              <a:t>://www.propertyguru.com.sg/map-search</a:t>
            </a:r>
            <a:endParaRPr lang="en-US" sz="1200" dirty="0">
              <a:solidFill>
                <a:srgbClr val="003B5C"/>
              </a:solidFill>
              <a:latin typeface="Roboto" panose="02000000000000000000" pitchFamily="2" charset="0"/>
              <a:ea typeface="Roboto" panose="02000000000000000000" pitchFamily="2" charset="0"/>
            </a:endParaRPr>
          </a:p>
        </p:txBody>
      </p:sp>
      <p:pic>
        <p:nvPicPr>
          <p:cNvPr id="6" name="Content Placeholder 5"/>
          <p:cNvPicPr>
            <a:picLocks noGrp="1" noChangeAspect="1"/>
          </p:cNvPicPr>
          <p:nvPr>
            <p:ph idx="1"/>
          </p:nvPr>
        </p:nvPicPr>
        <p:blipFill>
          <a:blip r:embed="rId2"/>
          <a:stretch>
            <a:fillRect/>
          </a:stretch>
        </p:blipFill>
        <p:spPr>
          <a:xfrm>
            <a:off x="1756591" y="1632821"/>
            <a:ext cx="5497979" cy="3280307"/>
          </a:xfrm>
          <a:prstGeom prst="rect">
            <a:avLst/>
          </a:prstGeom>
        </p:spPr>
      </p:pic>
    </p:spTree>
    <p:extLst>
      <p:ext uri="{BB962C8B-B14F-4D97-AF65-F5344CB8AC3E}">
        <p14:creationId xmlns:p14="http://schemas.microsoft.com/office/powerpoint/2010/main" val="13233282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Semiotics of 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3467397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 </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Semiotics is the study of symbols and how they convey meaning</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This discipline was originated in the United States by C. S. Peirce, and later developed in Europe by French philosopher and linguist Ferdinand de Saussure</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Saussure defines a principle of arbitrariness, and applies it to the relationship between a symbol and the thing it signifies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Meanings to one culture may be nonsense to </a:t>
            </a:r>
            <a:r>
              <a:rPr lang="en-GB" sz="1800" dirty="0" smtClean="0">
                <a:latin typeface="Roboto Light" panose="02000000000000000000" pitchFamily="2" charset="0"/>
                <a:ea typeface="Roboto Light" panose="02000000000000000000" pitchFamily="2" charset="0"/>
              </a:rPr>
              <a:t>another, because society creates meaning </a:t>
            </a:r>
            <a:endParaRPr lang="en-GB" sz="1800" dirty="0">
              <a:latin typeface="Roboto Light" panose="02000000000000000000" pitchFamily="2" charset="0"/>
              <a:ea typeface="Roboto Light" panose="02000000000000000000" pitchFamily="2" charset="0"/>
            </a:endParaRPr>
          </a:p>
        </p:txBody>
      </p:sp>
      <p:pic>
        <p:nvPicPr>
          <p:cNvPr id="5" name="Picture 4"/>
          <p:cNvPicPr>
            <a:picLocks noChangeAspect="1"/>
          </p:cNvPicPr>
          <p:nvPr/>
        </p:nvPicPr>
        <p:blipFill>
          <a:blip r:embed="rId2"/>
          <a:stretch>
            <a:fillRect/>
          </a:stretch>
        </p:blipFill>
        <p:spPr>
          <a:xfrm>
            <a:off x="6070601" y="4072844"/>
            <a:ext cx="2188028" cy="781439"/>
          </a:xfrm>
          <a:prstGeom prst="rect">
            <a:avLst/>
          </a:prstGeom>
        </p:spPr>
      </p:pic>
      <p:sp>
        <p:nvSpPr>
          <p:cNvPr id="6" name="TextBox 5">
            <a:extLst>
              <a:ext uri="{FF2B5EF4-FFF2-40B4-BE49-F238E27FC236}">
                <a16:creationId xmlns:a16="http://schemas.microsoft.com/office/drawing/2014/main" xmlns="" id="{3D23410F-08E3-41CF-849F-7ED1BA0D88C1}"/>
              </a:ext>
            </a:extLst>
          </p:cNvPr>
          <p:cNvSpPr txBox="1"/>
          <p:nvPr/>
        </p:nvSpPr>
        <p:spPr>
          <a:xfrm>
            <a:off x="4345499" y="4102919"/>
            <a:ext cx="1572431" cy="90569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smtClean="0"/>
              <a:t>“Texas Longhorns”,</a:t>
            </a:r>
            <a:endParaRPr lang="en-US" sz="1100" dirty="0"/>
          </a:p>
          <a:p>
            <a:pPr marL="0" indent="0" algn="ctr">
              <a:buNone/>
            </a:pPr>
            <a:r>
              <a:rPr lang="en-US" sz="1100" dirty="0" smtClean="0"/>
              <a:t>“Rock on”, </a:t>
            </a:r>
            <a:r>
              <a:rPr lang="en-US" sz="1100" dirty="0" smtClean="0"/>
              <a:t>Cheating Partner, “the devil”?</a:t>
            </a:r>
            <a:endParaRPr lang="en-SG" sz="1100" dirty="0"/>
          </a:p>
        </p:txBody>
      </p:sp>
    </p:spTree>
    <p:extLst>
      <p:ext uri="{BB962C8B-B14F-4D97-AF65-F5344CB8AC3E}">
        <p14:creationId xmlns:p14="http://schemas.microsoft.com/office/powerpoint/2010/main" val="2787905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Properties of sensory and arbitrary representation</a:t>
            </a:r>
          </a:p>
        </p:txBody>
      </p:sp>
      <p:sp>
        <p:nvSpPr>
          <p:cNvPr id="4" name="Content Placeholder 3"/>
          <p:cNvSpPr>
            <a:spLocks noGrp="1"/>
          </p:cNvSpPr>
          <p:nvPr>
            <p:ph idx="1"/>
          </p:nvPr>
        </p:nvSpPr>
        <p:spPr>
          <a:xfrm>
            <a:off x="290175" y="1702696"/>
            <a:ext cx="8563649" cy="2801291"/>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Sensory</a:t>
            </a:r>
            <a:r>
              <a:rPr lang="en-GB" sz="1800" dirty="0">
                <a:latin typeface="Roboto Light" panose="02000000000000000000" pitchFamily="2" charset="0"/>
                <a:ea typeface="Roboto Light" panose="02000000000000000000" pitchFamily="2" charset="0"/>
              </a:rPr>
              <a:t> refers to symbols and aspects of representation that uses the perceptual processing power of the brain without training</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Arbitrary</a:t>
            </a:r>
            <a:r>
              <a:rPr lang="en-GB" sz="1800" dirty="0">
                <a:latin typeface="Roboto Light" panose="02000000000000000000" pitchFamily="2" charset="0"/>
                <a:ea typeface="Roboto Light" panose="02000000000000000000" pitchFamily="2" charset="0"/>
              </a:rPr>
              <a:t> refers to aspects of representation without a perceptual basis, and users must be trained to interpret it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Sensory representation can be understood without training, processed rapidly and in parallel, tends to be stable across individuals, cultures and time, and is resistant to instructional bias. Conversely, arbitrary representation is capable of rapid change and derives its power from culture. It can vary with culture and application</a:t>
            </a:r>
          </a:p>
        </p:txBody>
      </p:sp>
      <p:sp>
        <p:nvSpPr>
          <p:cNvPr id="6" name="TextBox 5">
            <a:extLst>
              <a:ext uri="{FF2B5EF4-FFF2-40B4-BE49-F238E27FC236}">
                <a16:creationId xmlns:a16="http://schemas.microsoft.com/office/drawing/2014/main" xmlns="" id="{3D23410F-08E3-41CF-849F-7ED1BA0D88C1}"/>
              </a:ext>
            </a:extLst>
          </p:cNvPr>
          <p:cNvSpPr txBox="1"/>
          <p:nvPr/>
        </p:nvSpPr>
        <p:spPr>
          <a:xfrm>
            <a:off x="3914539" y="4516677"/>
            <a:ext cx="1428278" cy="2679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err="1" smtClean="0"/>
              <a:t>Pluviophile</a:t>
            </a:r>
            <a:endParaRPr lang="en-SG" sz="1800" dirty="0"/>
          </a:p>
        </p:txBody>
      </p:sp>
      <p:pic>
        <p:nvPicPr>
          <p:cNvPr id="7" name="Picture 6"/>
          <p:cNvPicPr>
            <a:picLocks noChangeAspect="1"/>
          </p:cNvPicPr>
          <p:nvPr/>
        </p:nvPicPr>
        <p:blipFill>
          <a:blip r:embed="rId2"/>
          <a:stretch>
            <a:fillRect/>
          </a:stretch>
        </p:blipFill>
        <p:spPr>
          <a:xfrm>
            <a:off x="5471443" y="4271384"/>
            <a:ext cx="1399325" cy="872115"/>
          </a:xfrm>
          <a:prstGeom prst="rect">
            <a:avLst/>
          </a:prstGeom>
        </p:spPr>
      </p:pic>
    </p:spTree>
    <p:extLst>
      <p:ext uri="{BB962C8B-B14F-4D97-AF65-F5344CB8AC3E}">
        <p14:creationId xmlns:p14="http://schemas.microsoft.com/office/powerpoint/2010/main" val="248445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2"/>
            <a:ext cx="8388925" cy="59313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Roboto Medium"/>
                <a:ea typeface="ヒラギノ角ゴ Pro W3"/>
                <a:cs typeface="ヒラギノ角ゴ Pro W3"/>
              </a:rPr>
              <a:t>Semiotics of Data </a:t>
            </a:r>
            <a:r>
              <a:rPr lang="en-US" altLang="en-US" sz="3200" dirty="0" err="1">
                <a:latin typeface="Roboto Medium"/>
                <a:ea typeface="ヒラギノ角ゴ Pro W3"/>
                <a:cs typeface="ヒラギノ角ゴ Pro W3"/>
              </a:rPr>
              <a:t>Visualisation</a:t>
            </a:r>
            <a:endParaRPr lang="en-SG" altLang="en-US" sz="3200" dirty="0">
              <a:latin typeface="Roboto Medium"/>
              <a:ea typeface="ヒラギノ角ゴ Pro W3"/>
              <a:cs typeface="ヒラギノ角ゴ Pro W3"/>
            </a:endParaRPr>
          </a:p>
        </p:txBody>
      </p:sp>
      <p:sp>
        <p:nvSpPr>
          <p:cNvPr id="10" name="Rounded Rectangle 9"/>
          <p:cNvSpPr/>
          <p:nvPr/>
        </p:nvSpPr>
        <p:spPr>
          <a:xfrm>
            <a:off x="1367883" y="1478464"/>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Sensory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Understanding without Training.</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Resistance to Instructional Bias.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Sensory Immediacy.</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Cross-cultural Validity.</a:t>
            </a:r>
          </a:p>
        </p:txBody>
      </p:sp>
      <p:sp>
        <p:nvSpPr>
          <p:cNvPr id="11" name="Rounded Rectangle 10"/>
          <p:cNvSpPr/>
          <p:nvPr/>
        </p:nvSpPr>
        <p:spPr>
          <a:xfrm>
            <a:off x="4863946" y="1418992"/>
            <a:ext cx="2971800" cy="3078667"/>
          </a:xfrm>
          <a:prstGeom prst="roundRect">
            <a:avLst/>
          </a:prstGeom>
          <a:solidFill>
            <a:srgbClr val="4F81BD"/>
          </a:solidFill>
          <a:ln w="25400" cap="flat" cmpd="sng" algn="ctr">
            <a:solidFill>
              <a:srgbClr val="4F81BD">
                <a:shade val="50000"/>
              </a:srgbClr>
            </a:solidFill>
            <a:prstDash val="solid"/>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SG" sz="1600" b="0" i="0" u="sng" strike="noStrike" kern="0" cap="none" spc="0" normalizeH="0" baseline="0" noProof="0" dirty="0">
                <a:ln>
                  <a:noFill/>
                </a:ln>
                <a:solidFill>
                  <a:prstClr val="white"/>
                </a:solidFill>
                <a:effectLst/>
                <a:uLnTx/>
                <a:uFillTx/>
                <a:latin typeface="Calibri"/>
                <a:ea typeface="+mn-ea"/>
                <a:cs typeface="+mn-cs"/>
              </a:rPr>
              <a:t>Properties of Arbitrary Representation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SG" sz="1600" b="0" i="0" u="sng"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Hard to Learn.</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Easy to Forget.</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Embedded in Culture and Applications.</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Formally Powerful.</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SG" sz="1000" b="0" i="0" u="none" strike="noStrike" kern="0" cap="none" spc="0" normalizeH="0" baseline="0" noProof="0" dirty="0">
              <a:ln>
                <a:noFill/>
              </a:ln>
              <a:solidFill>
                <a:prstClr val="white"/>
              </a:solidFill>
              <a:effectLst/>
              <a:uLnTx/>
              <a:uFillTx/>
              <a:latin typeface="Calibri"/>
              <a:ea typeface="+mn-ea"/>
              <a:cs typeface="+mn-cs"/>
            </a:endParaRP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SG" sz="1600" b="0" i="0" u="none" strike="noStrike" kern="0" cap="none" spc="0" normalizeH="0" baseline="0" noProof="0" dirty="0">
                <a:ln>
                  <a:noFill/>
                </a:ln>
                <a:solidFill>
                  <a:prstClr val="white"/>
                </a:solidFill>
                <a:effectLst/>
                <a:uLnTx/>
                <a:uFillTx/>
                <a:latin typeface="Calibri"/>
                <a:ea typeface="+mn-ea"/>
                <a:cs typeface="+mn-cs"/>
              </a:rPr>
              <a:t>Capable of Rapid Change.</a:t>
            </a:r>
          </a:p>
        </p:txBody>
      </p:sp>
      <p:sp>
        <p:nvSpPr>
          <p:cNvPr id="7" name="Content Placeholder 2"/>
          <p:cNvSpPr txBox="1">
            <a:spLocks/>
          </p:cNvSpPr>
          <p:nvPr/>
        </p:nvSpPr>
        <p:spPr>
          <a:xfrm>
            <a:off x="453862" y="791320"/>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smtClean="0">
                <a:latin typeface="Roboto Medium" panose="02000000000000000000" pitchFamily="2" charset="0"/>
                <a:ea typeface="Roboto Medium" panose="02000000000000000000" pitchFamily="2" charset="0"/>
              </a:rPr>
              <a:t>Sensory </a:t>
            </a:r>
            <a:r>
              <a:rPr lang="en-GB" sz="1800" i="1" dirty="0">
                <a:latin typeface="Roboto Medium" panose="02000000000000000000" pitchFamily="2" charset="0"/>
                <a:ea typeface="Roboto Medium" panose="02000000000000000000" pitchFamily="2" charset="0"/>
              </a:rPr>
              <a:t>vs arbitrary representation</a:t>
            </a:r>
          </a:p>
        </p:txBody>
      </p:sp>
      <p:sp>
        <p:nvSpPr>
          <p:cNvPr id="6" name="TextBox 5">
            <a:extLst>
              <a:ext uri="{FF2B5EF4-FFF2-40B4-BE49-F238E27FC236}">
                <a16:creationId xmlns:a16="http://schemas.microsoft.com/office/drawing/2014/main" xmlns="" id="{3D23410F-08E3-41CF-849F-7ED1BA0D88C1}"/>
              </a:ext>
            </a:extLst>
          </p:cNvPr>
          <p:cNvSpPr txBox="1"/>
          <p:nvPr/>
        </p:nvSpPr>
        <p:spPr>
          <a:xfrm>
            <a:off x="2502129" y="4614718"/>
            <a:ext cx="4292390" cy="38745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00" dirty="0" smtClean="0"/>
              <a:t>Data visualisation is a hybrid of the two</a:t>
            </a:r>
            <a:endParaRPr lang="en-SG" sz="1800" dirty="0"/>
          </a:p>
        </p:txBody>
      </p:sp>
      <p:sp>
        <p:nvSpPr>
          <p:cNvPr id="8" name="TextBox 7">
            <a:extLst>
              <a:ext uri="{FF2B5EF4-FFF2-40B4-BE49-F238E27FC236}">
                <a16:creationId xmlns:a16="http://schemas.microsoft.com/office/drawing/2014/main" xmlns="" id="{3D23410F-08E3-41CF-849F-7ED1BA0D88C1}"/>
              </a:ext>
            </a:extLst>
          </p:cNvPr>
          <p:cNvSpPr txBox="1"/>
          <p:nvPr/>
        </p:nvSpPr>
        <p:spPr>
          <a:xfrm>
            <a:off x="314123" y="4015740"/>
            <a:ext cx="1028700" cy="3606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smtClean="0"/>
              <a:t>Red Apple</a:t>
            </a:r>
          </a:p>
        </p:txBody>
      </p:sp>
      <p:sp>
        <p:nvSpPr>
          <p:cNvPr id="9" name="TextBox 8">
            <a:extLst>
              <a:ext uri="{FF2B5EF4-FFF2-40B4-BE49-F238E27FC236}">
                <a16:creationId xmlns:a16="http://schemas.microsoft.com/office/drawing/2014/main" xmlns="" id="{3D23410F-08E3-41CF-849F-7ED1BA0D88C1}"/>
              </a:ext>
            </a:extLst>
          </p:cNvPr>
          <p:cNvSpPr txBox="1"/>
          <p:nvPr/>
        </p:nvSpPr>
        <p:spPr>
          <a:xfrm>
            <a:off x="7855412" y="3794761"/>
            <a:ext cx="1196340" cy="2369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buNone/>
            </a:pPr>
            <a:r>
              <a:rPr lang="en-US" sz="1400" dirty="0" smtClean="0"/>
              <a:t>Mathematics</a:t>
            </a:r>
          </a:p>
        </p:txBody>
      </p:sp>
      <p:sp>
        <p:nvSpPr>
          <p:cNvPr id="2" name="Rectangle 1"/>
          <p:cNvSpPr/>
          <p:nvPr/>
        </p:nvSpPr>
        <p:spPr>
          <a:xfrm>
            <a:off x="453862" y="2177983"/>
            <a:ext cx="861658" cy="4349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Circle</a:t>
            </a:r>
            <a:r>
              <a:rPr lang="en-SG" sz="1400" dirty="0">
                <a:solidFill>
                  <a:srgbClr val="6600FF"/>
                </a:solidFill>
              </a:rPr>
              <a:t> or </a:t>
            </a:r>
            <a:endParaRPr lang="en-SG" sz="1400" dirty="0" smtClean="0">
              <a:solidFill>
                <a:srgbClr val="6600FF"/>
              </a:solidFill>
            </a:endParaRPr>
          </a:p>
          <a:p>
            <a:pPr>
              <a:buFont typeface="Arial" panose="020B0604020202020204" pitchFamily="34" charset="0"/>
              <a:buNone/>
            </a:pPr>
            <a:r>
              <a:rPr lang="en-SG" sz="1400" dirty="0" smtClean="0">
                <a:solidFill>
                  <a:srgbClr val="6600FF"/>
                </a:solidFill>
              </a:rPr>
              <a:t>Square</a:t>
            </a:r>
            <a:endParaRPr lang="en-SG" sz="1400" dirty="0">
              <a:solidFill>
                <a:srgbClr val="6600FF"/>
              </a:solidFill>
            </a:endParaRPr>
          </a:p>
        </p:txBody>
      </p:sp>
      <p:sp>
        <p:nvSpPr>
          <p:cNvPr id="3" name="Rectangle 2"/>
          <p:cNvSpPr/>
          <p:nvPr/>
        </p:nvSpPr>
        <p:spPr>
          <a:xfrm>
            <a:off x="466051" y="3017796"/>
            <a:ext cx="83227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Illusions</a:t>
            </a:r>
          </a:p>
        </p:txBody>
      </p:sp>
      <p:sp>
        <p:nvSpPr>
          <p:cNvPr id="4" name="Rectangle 3"/>
          <p:cNvSpPr/>
          <p:nvPr/>
        </p:nvSpPr>
        <p:spPr>
          <a:xfrm>
            <a:off x="59629" y="3586713"/>
            <a:ext cx="1289135"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Segmentation</a:t>
            </a:r>
            <a:endParaRPr lang="en-SG" sz="1400" dirty="0">
              <a:solidFill>
                <a:srgbClr val="6600FF"/>
              </a:solidFill>
            </a:endParaRPr>
          </a:p>
        </p:txBody>
      </p:sp>
      <p:sp>
        <p:nvSpPr>
          <p:cNvPr id="5" name="Rectangle 4"/>
          <p:cNvSpPr/>
          <p:nvPr/>
        </p:nvSpPr>
        <p:spPr>
          <a:xfrm>
            <a:off x="7861428" y="2306609"/>
            <a:ext cx="1127168"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Read/ Write</a:t>
            </a:r>
            <a:endParaRPr lang="en-SG" sz="1400" dirty="0">
              <a:solidFill>
                <a:srgbClr val="6600FF"/>
              </a:solidFill>
            </a:endParaRPr>
          </a:p>
        </p:txBody>
      </p:sp>
      <p:sp>
        <p:nvSpPr>
          <p:cNvPr id="12" name="Rectangle 11"/>
          <p:cNvSpPr/>
          <p:nvPr/>
        </p:nvSpPr>
        <p:spPr>
          <a:xfrm>
            <a:off x="7861428" y="2710019"/>
            <a:ext cx="981359" cy="30777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a:solidFill>
                  <a:srgbClr val="6600FF"/>
                </a:solidFill>
              </a:rPr>
              <a:t>Alphabets</a:t>
            </a:r>
            <a:endParaRPr lang="en-SG" sz="1400" dirty="0">
              <a:solidFill>
                <a:srgbClr val="6600FF"/>
              </a:solidFill>
            </a:endParaRPr>
          </a:p>
        </p:txBody>
      </p:sp>
      <p:sp>
        <p:nvSpPr>
          <p:cNvPr id="13" name="Rectangle 12"/>
          <p:cNvSpPr/>
          <p:nvPr/>
        </p:nvSpPr>
        <p:spPr>
          <a:xfrm>
            <a:off x="7855412" y="3208532"/>
            <a:ext cx="1288588" cy="433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err="1">
                <a:solidFill>
                  <a:srgbClr val="6600FF"/>
                </a:solidFill>
              </a:rPr>
              <a:t>Colour</a:t>
            </a:r>
            <a:r>
              <a:rPr lang="en-US" sz="1400" dirty="0">
                <a:solidFill>
                  <a:srgbClr val="6600FF"/>
                </a:solidFill>
              </a:rPr>
              <a:t> Coding</a:t>
            </a:r>
            <a:endParaRPr lang="en-SG" sz="1400" dirty="0">
              <a:solidFill>
                <a:srgbClr val="6600FF"/>
              </a:solidFill>
            </a:endParaRPr>
          </a:p>
        </p:txBody>
      </p:sp>
      <p:sp>
        <p:nvSpPr>
          <p:cNvPr id="15" name="Rectangle 14"/>
          <p:cNvSpPr/>
          <p:nvPr/>
        </p:nvSpPr>
        <p:spPr>
          <a:xfrm>
            <a:off x="7861428" y="4173161"/>
            <a:ext cx="1127168" cy="44155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smtClean="0">
                <a:solidFill>
                  <a:srgbClr val="6600FF"/>
                </a:solidFill>
              </a:rPr>
              <a:t>Evolution of graphics</a:t>
            </a:r>
            <a:endParaRPr lang="en-SG" sz="1400" dirty="0">
              <a:solidFill>
                <a:srgbClr val="6600FF"/>
              </a:solidFill>
            </a:endParaRPr>
          </a:p>
        </p:txBody>
      </p:sp>
    </p:spTree>
    <p:custDataLst>
      <p:tags r:id="rId1"/>
    </p:custDataLst>
    <p:extLst>
      <p:ext uri="{BB962C8B-B14F-4D97-AF65-F5344CB8AC3E}">
        <p14:creationId xmlns:p14="http://schemas.microsoft.com/office/powerpoint/2010/main" val="179406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smtClean="0">
                <a:latin typeface="Roboto Medium" panose="02000000000000000000" pitchFamily="2" charset="0"/>
                <a:ea typeface="Roboto Medium" panose="02000000000000000000" pitchFamily="2" charset="0"/>
              </a:rPr>
              <a:t>C</a:t>
            </a:r>
            <a:r>
              <a:rPr lang="en-US" altLang="zh-CN" sz="3200" dirty="0" smtClean="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smtClean="0">
                <a:solidFill>
                  <a:prstClr val="black"/>
                </a:solidFill>
                <a:latin typeface="Calibri"/>
              </a:rPr>
              <a:t>(a)</a:t>
            </a:r>
            <a:endParaRPr lang="en-SG" sz="1100" dirty="0">
              <a:solidFill>
                <a:prstClr val="black"/>
              </a:solidFill>
              <a:latin typeface="Calibri"/>
            </a:endParaRP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smtClean="0">
                <a:solidFill>
                  <a:prstClr val="black"/>
                </a:solidFill>
                <a:latin typeface="Calibri"/>
              </a:rPr>
              <a:t>(b)</a:t>
            </a:r>
            <a:endParaRPr lang="en-SG" sz="1100" dirty="0">
              <a:solidFill>
                <a:prstClr val="black"/>
              </a:solidFill>
              <a:latin typeface="Calibri"/>
            </a:endParaRP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smtClean="0">
                <a:solidFill>
                  <a:prstClr val="black"/>
                </a:solidFill>
                <a:latin typeface="Calibri"/>
              </a:rPr>
              <a:t>(c)</a:t>
            </a:r>
            <a:endParaRPr lang="en-SG" sz="1100" dirty="0">
              <a:solidFill>
                <a:prstClr val="black"/>
              </a:solidFill>
              <a:latin typeface="Calibri"/>
            </a:endParaRP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smtClean="0">
                <a:solidFill>
                  <a:prstClr val="black"/>
                </a:solidFill>
                <a:latin typeface="Calibri"/>
              </a:rPr>
              <a:t>(d)</a:t>
            </a:r>
            <a:endParaRPr lang="en-SG" sz="1100" dirty="0">
              <a:solidFill>
                <a:prstClr val="black"/>
              </a:solidFill>
              <a:latin typeface="Calibri"/>
            </a:endParaRPr>
          </a:p>
        </p:txBody>
      </p:sp>
    </p:spTree>
    <p:extLst>
      <p:ext uri="{BB962C8B-B14F-4D97-AF65-F5344CB8AC3E}">
        <p14:creationId xmlns:p14="http://schemas.microsoft.com/office/powerpoint/2010/main" val="40926392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smtClean="0">
                <a:latin typeface="Roboto Medium" panose="02000000000000000000" pitchFamily="2" charset="0"/>
                <a:ea typeface="Roboto Medium" panose="02000000000000000000" pitchFamily="2" charset="0"/>
              </a:rPr>
              <a:t>C</a:t>
            </a:r>
            <a:r>
              <a:rPr lang="en-US" altLang="zh-CN" sz="3200" dirty="0" smtClean="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Sensory or Arbitrary?</a:t>
            </a:r>
          </a:p>
        </p:txBody>
      </p:sp>
      <p:pic>
        <p:nvPicPr>
          <p:cNvPr id="6" name="Picture 5"/>
          <p:cNvPicPr>
            <a:picLocks noChangeAspect="1"/>
          </p:cNvPicPr>
          <p:nvPr/>
        </p:nvPicPr>
        <p:blipFill>
          <a:blip r:embed="rId2"/>
          <a:stretch>
            <a:fillRect/>
          </a:stretch>
        </p:blipFill>
        <p:spPr>
          <a:xfrm>
            <a:off x="1421398" y="1825981"/>
            <a:ext cx="1697309" cy="1198100"/>
          </a:xfrm>
          <a:prstGeom prst="rect">
            <a:avLst/>
          </a:prstGeom>
        </p:spPr>
      </p:pic>
      <p:pic>
        <p:nvPicPr>
          <p:cNvPr id="7" name="Picture 6"/>
          <p:cNvPicPr>
            <a:picLocks noChangeAspect="1"/>
          </p:cNvPicPr>
          <p:nvPr/>
        </p:nvPicPr>
        <p:blipFill>
          <a:blip r:embed="rId3"/>
          <a:stretch>
            <a:fillRect/>
          </a:stretch>
        </p:blipFill>
        <p:spPr>
          <a:xfrm>
            <a:off x="4766978" y="1852562"/>
            <a:ext cx="2496043" cy="1126785"/>
          </a:xfrm>
          <a:prstGeom prst="rect">
            <a:avLst/>
          </a:prstGeom>
        </p:spPr>
      </p:pic>
      <p:pic>
        <p:nvPicPr>
          <p:cNvPr id="8" name="Picture 7"/>
          <p:cNvPicPr>
            <a:picLocks noChangeAspect="1"/>
          </p:cNvPicPr>
          <p:nvPr/>
        </p:nvPicPr>
        <p:blipFill>
          <a:blip r:embed="rId4"/>
          <a:stretch>
            <a:fillRect/>
          </a:stretch>
        </p:blipFill>
        <p:spPr>
          <a:xfrm>
            <a:off x="4887686" y="3172422"/>
            <a:ext cx="1554678" cy="1625994"/>
          </a:xfrm>
          <a:prstGeom prst="rect">
            <a:avLst/>
          </a:prstGeom>
        </p:spPr>
      </p:pic>
      <p:pic>
        <p:nvPicPr>
          <p:cNvPr id="9" name="Picture 8"/>
          <p:cNvPicPr>
            <a:picLocks noChangeAspect="1"/>
          </p:cNvPicPr>
          <p:nvPr/>
        </p:nvPicPr>
        <p:blipFill>
          <a:blip r:embed="rId5"/>
          <a:stretch>
            <a:fillRect/>
          </a:stretch>
        </p:blipFill>
        <p:spPr>
          <a:xfrm>
            <a:off x="1337658" y="3916986"/>
            <a:ext cx="1818545" cy="613313"/>
          </a:xfrm>
          <a:prstGeom prst="rect">
            <a:avLst/>
          </a:prstGeom>
        </p:spPr>
      </p:pic>
      <p:sp>
        <p:nvSpPr>
          <p:cNvPr id="10" name="TextBox 9"/>
          <p:cNvSpPr txBox="1"/>
          <p:nvPr/>
        </p:nvSpPr>
        <p:spPr>
          <a:xfrm>
            <a:off x="838200" y="1993826"/>
            <a:ext cx="345880" cy="261610"/>
          </a:xfrm>
          <a:prstGeom prst="rect">
            <a:avLst/>
          </a:prstGeom>
          <a:noFill/>
        </p:spPr>
        <p:txBody>
          <a:bodyPr wrap="square" rtlCol="0">
            <a:spAutoFit/>
          </a:bodyPr>
          <a:lstStyle/>
          <a:p>
            <a:r>
              <a:rPr lang="en-SG" sz="1100" dirty="0" smtClean="0">
                <a:solidFill>
                  <a:prstClr val="black"/>
                </a:solidFill>
                <a:latin typeface="Calibri"/>
              </a:rPr>
              <a:t>(a)</a:t>
            </a:r>
            <a:endParaRPr lang="en-SG" sz="1100" dirty="0">
              <a:solidFill>
                <a:prstClr val="black"/>
              </a:solidFill>
              <a:latin typeface="Calibri"/>
            </a:endParaRPr>
          </a:p>
        </p:txBody>
      </p:sp>
      <p:sp>
        <p:nvSpPr>
          <p:cNvPr id="11" name="TextBox 10"/>
          <p:cNvSpPr txBox="1"/>
          <p:nvPr/>
        </p:nvSpPr>
        <p:spPr>
          <a:xfrm>
            <a:off x="4300538" y="1977338"/>
            <a:ext cx="345880" cy="261610"/>
          </a:xfrm>
          <a:prstGeom prst="rect">
            <a:avLst/>
          </a:prstGeom>
          <a:noFill/>
        </p:spPr>
        <p:txBody>
          <a:bodyPr wrap="square" rtlCol="0">
            <a:spAutoFit/>
          </a:bodyPr>
          <a:lstStyle/>
          <a:p>
            <a:r>
              <a:rPr lang="en-SG" sz="1100" dirty="0" smtClean="0">
                <a:solidFill>
                  <a:prstClr val="black"/>
                </a:solidFill>
                <a:latin typeface="Calibri"/>
              </a:rPr>
              <a:t>(b)</a:t>
            </a:r>
            <a:endParaRPr lang="en-SG" sz="1100" dirty="0">
              <a:solidFill>
                <a:prstClr val="black"/>
              </a:solidFill>
              <a:latin typeface="Calibri"/>
            </a:endParaRPr>
          </a:p>
        </p:txBody>
      </p:sp>
      <p:sp>
        <p:nvSpPr>
          <p:cNvPr id="12" name="TextBox 11"/>
          <p:cNvSpPr txBox="1"/>
          <p:nvPr/>
        </p:nvSpPr>
        <p:spPr>
          <a:xfrm>
            <a:off x="838200" y="4268689"/>
            <a:ext cx="345880" cy="261610"/>
          </a:xfrm>
          <a:prstGeom prst="rect">
            <a:avLst/>
          </a:prstGeom>
          <a:noFill/>
        </p:spPr>
        <p:txBody>
          <a:bodyPr wrap="square" rtlCol="0">
            <a:spAutoFit/>
          </a:bodyPr>
          <a:lstStyle/>
          <a:p>
            <a:r>
              <a:rPr lang="en-SG" sz="1100" dirty="0" smtClean="0">
                <a:solidFill>
                  <a:prstClr val="black"/>
                </a:solidFill>
                <a:latin typeface="Calibri"/>
              </a:rPr>
              <a:t>(c)</a:t>
            </a:r>
            <a:endParaRPr lang="en-SG" sz="1100" dirty="0">
              <a:solidFill>
                <a:prstClr val="black"/>
              </a:solidFill>
              <a:latin typeface="Calibri"/>
            </a:endParaRPr>
          </a:p>
        </p:txBody>
      </p:sp>
      <p:sp>
        <p:nvSpPr>
          <p:cNvPr id="13" name="TextBox 12"/>
          <p:cNvSpPr txBox="1"/>
          <p:nvPr/>
        </p:nvSpPr>
        <p:spPr>
          <a:xfrm>
            <a:off x="4364687" y="4268689"/>
            <a:ext cx="345880" cy="261610"/>
          </a:xfrm>
          <a:prstGeom prst="rect">
            <a:avLst/>
          </a:prstGeom>
          <a:noFill/>
        </p:spPr>
        <p:txBody>
          <a:bodyPr wrap="square" rtlCol="0">
            <a:spAutoFit/>
          </a:bodyPr>
          <a:lstStyle/>
          <a:p>
            <a:r>
              <a:rPr lang="en-SG" sz="1100" dirty="0" smtClean="0">
                <a:solidFill>
                  <a:prstClr val="black"/>
                </a:solidFill>
                <a:latin typeface="Calibri"/>
              </a:rPr>
              <a:t>(d)</a:t>
            </a:r>
            <a:endParaRPr lang="en-SG" sz="1100" dirty="0">
              <a:solidFill>
                <a:prstClr val="black"/>
              </a:solidFill>
              <a:latin typeface="Calibri"/>
            </a:endParaRPr>
          </a:p>
        </p:txBody>
      </p:sp>
      <p:sp>
        <p:nvSpPr>
          <p:cNvPr id="14" name="TextBox 13"/>
          <p:cNvSpPr txBox="1"/>
          <p:nvPr/>
        </p:nvSpPr>
        <p:spPr>
          <a:xfrm>
            <a:off x="457200" y="2278627"/>
            <a:ext cx="923925" cy="307777"/>
          </a:xfrm>
          <a:prstGeom prst="rect">
            <a:avLst/>
          </a:prstGeom>
          <a:noFill/>
        </p:spPr>
        <p:txBody>
          <a:bodyPr wrap="square" rtlCol="0">
            <a:spAutoFit/>
          </a:bodyPr>
          <a:lstStyle/>
          <a:p>
            <a:r>
              <a:rPr lang="en-SG" sz="1400" dirty="0" smtClean="0">
                <a:solidFill>
                  <a:prstClr val="black"/>
                </a:solidFill>
                <a:latin typeface="Calibri"/>
              </a:rPr>
              <a:t>Sensory</a:t>
            </a:r>
            <a:endParaRPr lang="en-SG" sz="1400" dirty="0">
              <a:solidFill>
                <a:prstClr val="black"/>
              </a:solidFill>
              <a:latin typeface="Calibri"/>
            </a:endParaRPr>
          </a:p>
        </p:txBody>
      </p:sp>
      <p:sp>
        <p:nvSpPr>
          <p:cNvPr id="15" name="TextBox 14"/>
          <p:cNvSpPr txBox="1"/>
          <p:nvPr/>
        </p:nvSpPr>
        <p:spPr>
          <a:xfrm>
            <a:off x="7502199" y="4138979"/>
            <a:ext cx="923925" cy="307777"/>
          </a:xfrm>
          <a:prstGeom prst="rect">
            <a:avLst/>
          </a:prstGeom>
          <a:noFill/>
        </p:spPr>
        <p:txBody>
          <a:bodyPr wrap="square" rtlCol="0">
            <a:spAutoFit/>
          </a:bodyPr>
          <a:lstStyle/>
          <a:p>
            <a:r>
              <a:rPr lang="en-SG" sz="1400" dirty="0" smtClean="0">
                <a:solidFill>
                  <a:prstClr val="black"/>
                </a:solidFill>
                <a:latin typeface="Calibri"/>
              </a:rPr>
              <a:t>Sensory</a:t>
            </a:r>
            <a:endParaRPr lang="en-SG" sz="1400" dirty="0">
              <a:solidFill>
                <a:prstClr val="black"/>
              </a:solidFill>
              <a:latin typeface="Calibri"/>
            </a:endParaRPr>
          </a:p>
        </p:txBody>
      </p:sp>
      <p:sp>
        <p:nvSpPr>
          <p:cNvPr id="16" name="TextBox 15"/>
          <p:cNvSpPr txBox="1"/>
          <p:nvPr/>
        </p:nvSpPr>
        <p:spPr>
          <a:xfrm>
            <a:off x="304801" y="4047105"/>
            <a:ext cx="1065480" cy="307777"/>
          </a:xfrm>
          <a:prstGeom prst="rect">
            <a:avLst/>
          </a:prstGeom>
          <a:noFill/>
        </p:spPr>
        <p:txBody>
          <a:bodyPr wrap="square" rtlCol="0">
            <a:spAutoFit/>
          </a:bodyPr>
          <a:lstStyle/>
          <a:p>
            <a:r>
              <a:rPr lang="en-SG" sz="1400" dirty="0" smtClean="0">
                <a:solidFill>
                  <a:prstClr val="black"/>
                </a:solidFill>
                <a:latin typeface="Calibri"/>
              </a:rPr>
              <a:t>Arbitrary</a:t>
            </a:r>
            <a:endParaRPr lang="en-SG" sz="1400" dirty="0">
              <a:solidFill>
                <a:prstClr val="black"/>
              </a:solidFill>
              <a:latin typeface="Calibri"/>
            </a:endParaRPr>
          </a:p>
        </p:txBody>
      </p:sp>
      <p:sp>
        <p:nvSpPr>
          <p:cNvPr id="17" name="TextBox 16"/>
          <p:cNvSpPr txBox="1"/>
          <p:nvPr/>
        </p:nvSpPr>
        <p:spPr>
          <a:xfrm>
            <a:off x="7947552" y="2093961"/>
            <a:ext cx="1065480" cy="307777"/>
          </a:xfrm>
          <a:prstGeom prst="rect">
            <a:avLst/>
          </a:prstGeom>
          <a:noFill/>
        </p:spPr>
        <p:txBody>
          <a:bodyPr wrap="square" rtlCol="0">
            <a:spAutoFit/>
          </a:bodyPr>
          <a:lstStyle/>
          <a:p>
            <a:r>
              <a:rPr lang="en-SG" sz="1400" dirty="0" smtClean="0">
                <a:solidFill>
                  <a:prstClr val="black"/>
                </a:solidFill>
                <a:latin typeface="Calibri"/>
              </a:rPr>
              <a:t>Arbitrary</a:t>
            </a:r>
            <a:endParaRPr lang="en-SG" sz="1400" dirty="0">
              <a:solidFill>
                <a:prstClr val="black"/>
              </a:solidFill>
              <a:latin typeface="Calibri"/>
            </a:endParaRPr>
          </a:p>
        </p:txBody>
      </p:sp>
    </p:spTree>
    <p:extLst>
      <p:ext uri="{BB962C8B-B14F-4D97-AF65-F5344CB8AC3E}">
        <p14:creationId xmlns:p14="http://schemas.microsoft.com/office/powerpoint/2010/main" val="2425486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Semiotics of 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perceptual processing model</a:t>
            </a:r>
          </a:p>
        </p:txBody>
      </p:sp>
      <p:pic>
        <p:nvPicPr>
          <p:cNvPr id="5" name="Picture 4" descr="A screenshot of a cell phone&#10;&#10;Description automatically generated">
            <a:extLst>
              <a:ext uri="{FF2B5EF4-FFF2-40B4-BE49-F238E27FC236}">
                <a16:creationId xmlns:a16="http://schemas.microsoft.com/office/drawing/2014/main" xmlns="" id="{C8D8C6EA-5482-9E4D-97AF-B260F5AD6C8F}"/>
              </a:ext>
            </a:extLst>
          </p:cNvPr>
          <p:cNvPicPr>
            <a:picLocks noChangeAspect="1"/>
          </p:cNvPicPr>
          <p:nvPr/>
        </p:nvPicPr>
        <p:blipFill>
          <a:blip r:embed="rId3"/>
          <a:stretch>
            <a:fillRect/>
          </a:stretch>
        </p:blipFill>
        <p:spPr>
          <a:xfrm>
            <a:off x="616688" y="2036438"/>
            <a:ext cx="7574015" cy="2131524"/>
          </a:xfrm>
          <a:prstGeom prst="rect">
            <a:avLst/>
          </a:prstGeom>
        </p:spPr>
      </p:pic>
      <p:sp>
        <p:nvSpPr>
          <p:cNvPr id="6" name="Rectangle 5"/>
          <p:cNvSpPr/>
          <p:nvPr/>
        </p:nvSpPr>
        <p:spPr>
          <a:xfrm>
            <a:off x="1592580" y="2897159"/>
            <a:ext cx="1996440" cy="107667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buFont typeface="Arial" panose="020B0604020202020204" pitchFamily="34" charset="0"/>
              <a:buNone/>
            </a:pPr>
            <a:r>
              <a:rPr lang="en-US" sz="1400" dirty="0" smtClean="0">
                <a:solidFill>
                  <a:srgbClr val="6600FF"/>
                </a:solidFill>
              </a:rPr>
              <a:t>Information is processed in parallel </a:t>
            </a:r>
            <a:r>
              <a:rPr lang="en-US" sz="1400" dirty="0" smtClean="0">
                <a:solidFill>
                  <a:srgbClr val="6600FF"/>
                </a:solidFill>
                <a:sym typeface="Wingdings" panose="05000000000000000000" pitchFamily="2" charset="2"/>
              </a:rPr>
              <a:t> understand information quickly</a:t>
            </a:r>
            <a:endParaRPr lang="en-SG" sz="1400" dirty="0">
              <a:solidFill>
                <a:srgbClr val="6600FF"/>
              </a:solidFill>
            </a:endParaRPr>
          </a:p>
        </p:txBody>
      </p:sp>
      <p:sp>
        <p:nvSpPr>
          <p:cNvPr id="7" name="Rectangle 6"/>
          <p:cNvSpPr/>
          <p:nvPr/>
        </p:nvSpPr>
        <p:spPr>
          <a:xfrm>
            <a:off x="4076700" y="3539490"/>
            <a:ext cx="3124200" cy="4191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smtClean="0">
                <a:solidFill>
                  <a:srgbClr val="6600FF"/>
                </a:solidFill>
              </a:rPr>
              <a:t>Information is processed sequentially</a:t>
            </a:r>
            <a:endParaRPr lang="en-SG" sz="1400" dirty="0">
              <a:solidFill>
                <a:srgbClr val="6600FF"/>
              </a:solidFill>
            </a:endParaRPr>
          </a:p>
        </p:txBody>
      </p:sp>
    </p:spTree>
    <p:extLst>
      <p:ext uri="{BB962C8B-B14F-4D97-AF65-F5344CB8AC3E}">
        <p14:creationId xmlns:p14="http://schemas.microsoft.com/office/powerpoint/2010/main" val="1653772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Understanding Data</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9084321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two fundamental forms of data – entities and relationships</a:t>
            </a:r>
          </a:p>
        </p:txBody>
      </p:sp>
      <p:sp>
        <p:nvSpPr>
          <p:cNvPr id="4" name="Content Placeholder 3"/>
          <p:cNvSpPr>
            <a:spLocks noGrp="1"/>
          </p:cNvSpPr>
          <p:nvPr>
            <p:ph idx="1"/>
          </p:nvPr>
        </p:nvSpPr>
        <p:spPr>
          <a:xfrm>
            <a:off x="260213" y="1905100"/>
            <a:ext cx="4994618" cy="2475553"/>
          </a:xfrm>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Entities</a:t>
            </a:r>
            <a:r>
              <a:rPr lang="en-GB" sz="1800" dirty="0">
                <a:latin typeface="Roboto Light" panose="02000000000000000000" pitchFamily="2" charset="0"/>
                <a:ea typeface="Roboto Light" panose="02000000000000000000" pitchFamily="2" charset="0"/>
              </a:rPr>
              <a:t> are generally objects of interest. A group of objects can be considered as a single entity by data visualisation designers</a:t>
            </a:r>
          </a:p>
          <a:p>
            <a:pPr marL="177800" indent="-177800">
              <a:spcBef>
                <a:spcPts val="0"/>
              </a:spcBef>
              <a:spcAft>
                <a:spcPts val="1200"/>
              </a:spcAft>
              <a:buClr>
                <a:srgbClr val="CE0000"/>
              </a:buClr>
              <a:buFont typeface="System Font Regular"/>
              <a:buChar char="‣"/>
            </a:pPr>
            <a:r>
              <a:rPr lang="en-GB" sz="1800" i="1" dirty="0">
                <a:solidFill>
                  <a:srgbClr val="DA291C"/>
                </a:solidFill>
                <a:latin typeface="Roboto" panose="02000000000000000000" pitchFamily="2" charset="0"/>
                <a:ea typeface="Roboto" panose="02000000000000000000" pitchFamily="2" charset="0"/>
              </a:rPr>
              <a:t>Relationships</a:t>
            </a:r>
            <a:r>
              <a:rPr lang="en-GB" sz="1800" dirty="0">
                <a:latin typeface="Roboto Light" panose="02000000000000000000" pitchFamily="2" charset="0"/>
                <a:ea typeface="Roboto Light" panose="02000000000000000000" pitchFamily="2" charset="0"/>
              </a:rPr>
              <a:t> form the structures that relate to entities</a:t>
            </a:r>
          </a:p>
        </p:txBody>
      </p:sp>
      <p:pic>
        <p:nvPicPr>
          <p:cNvPr id="5" name="Picture 4"/>
          <p:cNvPicPr>
            <a:picLocks noChangeAspect="1"/>
          </p:cNvPicPr>
          <p:nvPr/>
        </p:nvPicPr>
        <p:blipFill>
          <a:blip r:embed="rId3"/>
          <a:stretch>
            <a:fillRect/>
          </a:stretch>
        </p:blipFill>
        <p:spPr>
          <a:xfrm>
            <a:off x="5211077" y="1623918"/>
            <a:ext cx="3819305" cy="2942143"/>
          </a:xfrm>
          <a:prstGeom prst="rect">
            <a:avLst/>
          </a:prstGeom>
        </p:spPr>
      </p:pic>
      <p:sp>
        <p:nvSpPr>
          <p:cNvPr id="6" name="TextBox 5"/>
          <p:cNvSpPr txBox="1"/>
          <p:nvPr/>
        </p:nvSpPr>
        <p:spPr>
          <a:xfrm>
            <a:off x="5721698" y="4635842"/>
            <a:ext cx="3308684" cy="261610"/>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a:t>
            </a:r>
            <a:r>
              <a:rPr lang="en-GB" sz="1100" dirty="0" smtClean="0">
                <a:solidFill>
                  <a:prstClr val="black"/>
                </a:solidFill>
                <a:latin typeface="Calibri"/>
                <a:hlinkClick r:id="rId4"/>
              </a:rPr>
              <a:t>i.stack.imgur.com/cMEOk.png</a:t>
            </a:r>
            <a:r>
              <a:rPr lang="en-GB" sz="1100" dirty="0" smtClean="0">
                <a:solidFill>
                  <a:prstClr val="black"/>
                </a:solidFill>
                <a:latin typeface="Calibri"/>
              </a:rPr>
              <a:t> </a:t>
            </a:r>
            <a:endParaRPr lang="en-GB" sz="1100" dirty="0">
              <a:solidFill>
                <a:prstClr val="black"/>
              </a:solidFill>
              <a:latin typeface="Calibri"/>
            </a:endParaRPr>
          </a:p>
        </p:txBody>
      </p:sp>
      <p:sp>
        <p:nvSpPr>
          <p:cNvPr id="7" name="Rectangle 6"/>
          <p:cNvSpPr/>
          <p:nvPr/>
        </p:nvSpPr>
        <p:spPr>
          <a:xfrm>
            <a:off x="355600" y="3660563"/>
            <a:ext cx="4061460" cy="6066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Font typeface="Arial" panose="020B0604020202020204" pitchFamily="34" charset="0"/>
              <a:buNone/>
            </a:pPr>
            <a:r>
              <a:rPr lang="en-US" sz="1400" dirty="0" smtClean="0">
                <a:solidFill>
                  <a:srgbClr val="6600FF"/>
                </a:solidFill>
              </a:rPr>
              <a:t>Entity – Graphics card</a:t>
            </a:r>
          </a:p>
          <a:p>
            <a:pPr>
              <a:buFont typeface="Arial" panose="020B0604020202020204" pitchFamily="34" charset="0"/>
              <a:buNone/>
            </a:pPr>
            <a:r>
              <a:rPr lang="en-US" sz="1400" dirty="0" smtClean="0">
                <a:solidFill>
                  <a:srgbClr val="6600FF"/>
                </a:solidFill>
              </a:rPr>
              <a:t>Relationships – Graphics card as part of laptop</a:t>
            </a:r>
            <a:endParaRPr lang="en-SG" sz="1400" dirty="0">
              <a:solidFill>
                <a:srgbClr val="6600FF"/>
              </a:solidFill>
            </a:endParaRPr>
          </a:p>
        </p:txBody>
      </p:sp>
    </p:spTree>
    <p:extLst>
      <p:ext uri="{BB962C8B-B14F-4D97-AF65-F5344CB8AC3E}">
        <p14:creationId xmlns:p14="http://schemas.microsoft.com/office/powerpoint/2010/main" val="2883021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a:t>
            </a:r>
          </a:p>
        </p:txBody>
      </p:sp>
      <p:sp>
        <p:nvSpPr>
          <p:cNvPr id="4" name="Content Placeholder 3"/>
          <p:cNvSpPr>
            <a:spLocks noGrp="1"/>
          </p:cNvSpPr>
          <p:nvPr>
            <p:ph idx="1"/>
          </p:nvPr>
        </p:nvSpPr>
        <p:spPr>
          <a:xfrm>
            <a:off x="260212" y="190510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entities and relationships can have </a:t>
            </a:r>
            <a:r>
              <a:rPr lang="en-GB" sz="1800" i="1" dirty="0">
                <a:solidFill>
                  <a:srgbClr val="01385B"/>
                </a:solidFill>
                <a:latin typeface="Roboto" panose="02000000000000000000" pitchFamily="2" charset="0"/>
                <a:ea typeface="Roboto" panose="02000000000000000000" pitchFamily="2" charset="0"/>
              </a:rPr>
              <a:t>attributes</a:t>
            </a:r>
            <a:r>
              <a:rPr lang="en-GB" sz="1800" dirty="0">
                <a:latin typeface="Roboto Light" panose="02000000000000000000" pitchFamily="2" charset="0"/>
                <a:ea typeface="Roboto Light" panose="02000000000000000000" pitchFamily="2" charset="0"/>
              </a:rPr>
              <a:t>. In general, something should be called an attribute when it is a property of some entities and cannot be thought of </a:t>
            </a:r>
            <a:r>
              <a:rPr lang="en-GB" sz="1800" dirty="0" smtClean="0">
                <a:latin typeface="Roboto Light" panose="02000000000000000000" pitchFamily="2" charset="0"/>
                <a:ea typeface="Roboto Light" panose="02000000000000000000" pitchFamily="2" charset="0"/>
              </a:rPr>
              <a:t>independently (e.g. taste of a banana)</a:t>
            </a:r>
            <a:endParaRPr lang="en-GB" sz="1800" dirty="0">
              <a:latin typeface="Roboto Light" panose="02000000000000000000" pitchFamily="2" charset="0"/>
              <a:ea typeface="Roboto Light" panose="02000000000000000000" pitchFamily="2" charset="0"/>
            </a:endParaRP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Defining what should be an entity and what should be an attribute is not always straight forward. For example, the price of a laptop could be thought of as an attribute of the laptop, but we can also think of that amount-of-money as an entity in itself. In this case we have to define the relationship between the laptop entity and the amount-of-money entity</a:t>
            </a:r>
          </a:p>
        </p:txBody>
      </p:sp>
    </p:spTree>
    <p:extLst>
      <p:ext uri="{BB962C8B-B14F-4D97-AF65-F5344CB8AC3E}">
        <p14:creationId xmlns:p14="http://schemas.microsoft.com/office/powerpoint/2010/main" val="42043120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measurement levels of data quality attribute</a:t>
            </a:r>
          </a:p>
        </p:txBody>
      </p:sp>
      <p:sp>
        <p:nvSpPr>
          <p:cNvPr id="4" name="Content Placeholder 3"/>
          <p:cNvSpPr>
            <a:spLocks noGrp="1"/>
          </p:cNvSpPr>
          <p:nvPr>
            <p:ph idx="1"/>
          </p:nvPr>
        </p:nvSpPr>
        <p:spPr>
          <a:xfrm>
            <a:off x="260212" y="1905100"/>
            <a:ext cx="8563649" cy="2475553"/>
          </a:xfrm>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Tree>
    <p:extLst>
      <p:ext uri="{BB962C8B-B14F-4D97-AF65-F5344CB8AC3E}">
        <p14:creationId xmlns:p14="http://schemas.microsoft.com/office/powerpoint/2010/main" val="5086712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Understanding Types of Data</a:t>
            </a:r>
            <a:endParaRPr lang="en-SG" dirty="0">
              <a:solidFill>
                <a:schemeClr val="bg1"/>
              </a:solidFill>
            </a:endParaRPr>
          </a:p>
        </p:txBody>
      </p:sp>
      <p:grpSp>
        <p:nvGrpSpPr>
          <p:cNvPr id="91" name="Group 90"/>
          <p:cNvGrpSpPr/>
          <p:nvPr/>
        </p:nvGrpSpPr>
        <p:grpSpPr>
          <a:xfrm>
            <a:off x="5398075" y="4317643"/>
            <a:ext cx="1565282" cy="721712"/>
            <a:chOff x="1272747" y="874327"/>
            <a:chExt cx="1629548" cy="962283"/>
          </a:xfrm>
        </p:grpSpPr>
        <p:pic>
          <p:nvPicPr>
            <p:cNvPr id="92" name="Picture 91"/>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3" name="TextBox 92"/>
            <p:cNvSpPr txBox="1"/>
            <p:nvPr/>
          </p:nvSpPr>
          <p:spPr>
            <a:xfrm>
              <a:off x="1342459" y="974835"/>
              <a:ext cx="1552125" cy="861775"/>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Continuous</a:t>
              </a:r>
              <a:endParaRPr lang="en-SG" dirty="0">
                <a:solidFill>
                  <a:prstClr val="white"/>
                </a:solidFill>
                <a:latin typeface="Arial" panose="020B0604020202020204" pitchFamily="34" charset="0"/>
              </a:endParaRPr>
            </a:p>
          </p:txBody>
        </p:sp>
      </p:grpSp>
      <p:grpSp>
        <p:nvGrpSpPr>
          <p:cNvPr id="94" name="Group 93"/>
          <p:cNvGrpSpPr/>
          <p:nvPr/>
        </p:nvGrpSpPr>
        <p:grpSpPr>
          <a:xfrm>
            <a:off x="4250531" y="4335383"/>
            <a:ext cx="1111390" cy="497012"/>
            <a:chOff x="1667751" y="898835"/>
            <a:chExt cx="1675322" cy="662683"/>
          </a:xfrm>
        </p:grpSpPr>
        <p:pic>
          <p:nvPicPr>
            <p:cNvPr id="95" name="Picture 94"/>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96" name="TextBox 95"/>
            <p:cNvSpPr txBox="1"/>
            <p:nvPr/>
          </p:nvSpPr>
          <p:spPr>
            <a:xfrm>
              <a:off x="1790949" y="999343"/>
              <a:ext cx="1552124" cy="492443"/>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Discrete</a:t>
              </a:r>
              <a:endParaRPr lang="en-SG" dirty="0">
                <a:solidFill>
                  <a:prstClr val="white"/>
                </a:solidFill>
                <a:latin typeface="Arial" panose="020B0604020202020204" pitchFamily="34" charset="0"/>
              </a:endParaRPr>
            </a:p>
          </p:txBody>
        </p:sp>
      </p:grpSp>
      <p:pic>
        <p:nvPicPr>
          <p:cNvPr id="97" name="Picture 96"/>
          <p:cNvPicPr>
            <a:picLocks noChangeAspect="1"/>
          </p:cNvPicPr>
          <p:nvPr/>
        </p:nvPicPr>
        <p:blipFill rotWithShape="1">
          <a:blip r:embed="rId3"/>
          <a:srcRect r="-963" b="16854"/>
          <a:stretch/>
        </p:blipFill>
        <p:spPr>
          <a:xfrm>
            <a:off x="3756462" y="3446942"/>
            <a:ext cx="438620" cy="329430"/>
          </a:xfrm>
          <a:prstGeom prst="rect">
            <a:avLst/>
          </a:prstGeom>
        </p:spPr>
      </p:pic>
      <p:sp>
        <p:nvSpPr>
          <p:cNvPr id="98" name="Oval 97"/>
          <p:cNvSpPr/>
          <p:nvPr/>
        </p:nvSpPr>
        <p:spPr bwMode="auto">
          <a:xfrm>
            <a:off x="3946994" y="4477963"/>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99" name="Oval 98"/>
          <p:cNvSpPr/>
          <p:nvPr/>
        </p:nvSpPr>
        <p:spPr bwMode="auto">
          <a:xfrm>
            <a:off x="3883693" y="4604579"/>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0" name="Oval 99"/>
          <p:cNvSpPr/>
          <p:nvPr/>
        </p:nvSpPr>
        <p:spPr bwMode="auto">
          <a:xfrm>
            <a:off x="4070284" y="4606514"/>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1" name="Oval 100"/>
          <p:cNvSpPr/>
          <p:nvPr/>
        </p:nvSpPr>
        <p:spPr bwMode="auto">
          <a:xfrm>
            <a:off x="4079498" y="4448737"/>
            <a:ext cx="115584" cy="115584"/>
          </a:xfrm>
          <a:prstGeom prst="ellipse">
            <a:avLst/>
          </a:prstGeom>
          <a:solidFill>
            <a:schemeClr val="accent2"/>
          </a:solidFill>
          <a:ln w="12700"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02" name="Rectangle 101"/>
          <p:cNvSpPr/>
          <p:nvPr/>
        </p:nvSpPr>
        <p:spPr bwMode="auto">
          <a:xfrm>
            <a:off x="6998234" y="4508599"/>
            <a:ext cx="485600" cy="19196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cxnSp>
        <p:nvCxnSpPr>
          <p:cNvPr id="103" name="Straight Arrow Connector 102"/>
          <p:cNvCxnSpPr/>
          <p:nvPr/>
        </p:nvCxnSpPr>
        <p:spPr bwMode="auto">
          <a:xfrm>
            <a:off x="6998233" y="4477880"/>
            <a:ext cx="490061"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4" name="TextBox 103"/>
          <p:cNvSpPr txBox="1"/>
          <p:nvPr/>
        </p:nvSpPr>
        <p:spPr>
          <a:xfrm>
            <a:off x="1576871" y="3849500"/>
            <a:ext cx="907621" cy="276999"/>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Unordered</a:t>
            </a:r>
            <a:endParaRPr lang="en-SG" sz="1200" dirty="0">
              <a:solidFill>
                <a:prstClr val="black"/>
              </a:solidFill>
              <a:latin typeface="Arial" panose="020B0604020202020204" pitchFamily="34" charset="0"/>
            </a:endParaRPr>
          </a:p>
        </p:txBody>
      </p:sp>
      <p:sp>
        <p:nvSpPr>
          <p:cNvPr id="105" name="TextBox 104"/>
          <p:cNvSpPr txBox="1"/>
          <p:nvPr/>
        </p:nvSpPr>
        <p:spPr>
          <a:xfrm>
            <a:off x="1252647" y="4190685"/>
            <a:ext cx="1231876" cy="276999"/>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Ordered Words</a:t>
            </a:r>
            <a:endParaRPr lang="en-SG" sz="1200" dirty="0">
              <a:solidFill>
                <a:prstClr val="black"/>
              </a:solidFill>
              <a:latin typeface="Arial" panose="020B0604020202020204" pitchFamily="34" charset="0"/>
            </a:endParaRPr>
          </a:p>
        </p:txBody>
      </p:sp>
      <p:sp>
        <p:nvSpPr>
          <p:cNvPr id="106" name="TextBox 105"/>
          <p:cNvSpPr txBox="1"/>
          <p:nvPr/>
        </p:nvSpPr>
        <p:spPr>
          <a:xfrm>
            <a:off x="1386149" y="4529311"/>
            <a:ext cx="1089914" cy="276999"/>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200" dirty="0">
                <a:solidFill>
                  <a:prstClr val="black"/>
                </a:solidFill>
                <a:latin typeface="Arial" panose="020B0604020202020204" pitchFamily="34" charset="0"/>
              </a:rPr>
              <a:t>No True Zero</a:t>
            </a:r>
            <a:endParaRPr lang="en-SG" sz="1200" dirty="0">
              <a:solidFill>
                <a:prstClr val="black"/>
              </a:solidFill>
              <a:latin typeface="Arial" panose="020B0604020202020204" pitchFamily="34" charset="0"/>
            </a:endParaRPr>
          </a:p>
        </p:txBody>
      </p:sp>
      <p:pic>
        <p:nvPicPr>
          <p:cNvPr id="107" name="Picture 1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2620736" y="957312"/>
            <a:ext cx="810000" cy="810000"/>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4822175" y="992126"/>
            <a:ext cx="810000" cy="810000"/>
          </a:xfrm>
          <a:prstGeom prst="rect">
            <a:avLst/>
          </a:prstGeom>
        </p:spPr>
      </p:pic>
      <p:sp>
        <p:nvSpPr>
          <p:cNvPr id="109" name="TextBox 108"/>
          <p:cNvSpPr txBox="1"/>
          <p:nvPr/>
        </p:nvSpPr>
        <p:spPr>
          <a:xfrm>
            <a:off x="2891279" y="752442"/>
            <a:ext cx="2506796" cy="415498"/>
          </a:xfrm>
          <a:prstGeom prst="rect">
            <a:avLst/>
          </a:prstGeom>
          <a:noFill/>
        </p:spPr>
        <p:txBody>
          <a:bodyPr wrap="square" rtlCol="0">
            <a:spAutoFit/>
          </a:bodyPr>
          <a:lstStyle/>
          <a:p>
            <a:pPr algn="ctr" eaLnBrk="0" fontAlgn="base" hangingPunct="0">
              <a:spcBef>
                <a:spcPct val="0"/>
              </a:spcBef>
              <a:spcAft>
                <a:spcPct val="0"/>
              </a:spcAft>
            </a:pPr>
            <a:r>
              <a:rPr lang="en-US" sz="2100" dirty="0">
                <a:solidFill>
                  <a:prstClr val="black"/>
                </a:solidFill>
                <a:latin typeface="Arial" panose="020B0604020202020204" pitchFamily="34" charset="0"/>
              </a:rPr>
              <a:t>Types of Data</a:t>
            </a:r>
            <a:endParaRPr lang="en-SG" sz="2100" dirty="0">
              <a:solidFill>
                <a:prstClr val="black"/>
              </a:solidFill>
              <a:latin typeface="Arial" panose="020B0604020202020204" pitchFamily="34" charset="0"/>
            </a:endParaRPr>
          </a:p>
        </p:txBody>
      </p:sp>
      <p:pic>
        <p:nvPicPr>
          <p:cNvPr id="110" name="Picture 109"/>
          <p:cNvPicPr>
            <a:picLocks noChangeAspect="1"/>
          </p:cNvPicPr>
          <p:nvPr/>
        </p:nvPicPr>
        <p:blipFill rotWithShape="1">
          <a:blip r:embed="rId2"/>
          <a:srcRect l="26003" t="5103" r="28543" b="69348"/>
          <a:stretch/>
        </p:blipFill>
        <p:spPr>
          <a:xfrm>
            <a:off x="2140311" y="1730129"/>
            <a:ext cx="1386025" cy="497012"/>
          </a:xfrm>
          <a:prstGeom prst="rect">
            <a:avLst/>
          </a:prstGeom>
        </p:spPr>
      </p:pic>
      <p:sp>
        <p:nvSpPr>
          <p:cNvPr id="111" name="TextBox 110"/>
          <p:cNvSpPr txBox="1"/>
          <p:nvPr/>
        </p:nvSpPr>
        <p:spPr>
          <a:xfrm>
            <a:off x="2206164" y="1805510"/>
            <a:ext cx="132017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Qualitative</a:t>
            </a:r>
            <a:endParaRPr lang="en-SG" dirty="0">
              <a:solidFill>
                <a:prstClr val="white"/>
              </a:solidFill>
              <a:latin typeface="Arial" panose="020B0604020202020204" pitchFamily="34" charset="0"/>
            </a:endParaRPr>
          </a:p>
        </p:txBody>
      </p:sp>
      <p:pic>
        <p:nvPicPr>
          <p:cNvPr id="112" name="Picture 111"/>
          <p:cNvPicPr>
            <a:picLocks noChangeAspect="1"/>
          </p:cNvPicPr>
          <p:nvPr/>
        </p:nvPicPr>
        <p:blipFill rotWithShape="1">
          <a:blip r:embed="rId2"/>
          <a:srcRect l="26003" t="5103" r="28543" b="69348"/>
          <a:stretch/>
        </p:blipFill>
        <p:spPr>
          <a:xfrm>
            <a:off x="4158708" y="1728664"/>
            <a:ext cx="2958877" cy="497012"/>
          </a:xfrm>
          <a:prstGeom prst="rect">
            <a:avLst/>
          </a:prstGeom>
        </p:spPr>
      </p:pic>
      <p:sp>
        <p:nvSpPr>
          <p:cNvPr id="113" name="TextBox 112"/>
          <p:cNvSpPr txBox="1"/>
          <p:nvPr/>
        </p:nvSpPr>
        <p:spPr>
          <a:xfrm>
            <a:off x="4299289" y="1804044"/>
            <a:ext cx="2818295" cy="369332"/>
          </a:xfrm>
          <a:prstGeom prst="rect">
            <a:avLst/>
          </a:prstGeom>
          <a:noFill/>
        </p:spPr>
        <p:txBody>
          <a:bodyPr wrap="square" rtlCol="0">
            <a:spAutoFit/>
          </a:bodyPr>
          <a:lstStyle/>
          <a:p>
            <a:pPr algn="ctr" eaLnBrk="0" fontAlgn="base" hangingPunct="0">
              <a:spcBef>
                <a:spcPct val="0"/>
              </a:spcBef>
              <a:spcAft>
                <a:spcPct val="0"/>
              </a:spcAft>
            </a:pPr>
            <a:r>
              <a:rPr lang="en-US" dirty="0">
                <a:solidFill>
                  <a:prstClr val="white"/>
                </a:solidFill>
                <a:latin typeface="Arial" panose="020B0604020202020204" pitchFamily="34" charset="0"/>
              </a:rPr>
              <a:t>Quantitative</a:t>
            </a:r>
            <a:endParaRPr lang="en-SG" dirty="0">
              <a:solidFill>
                <a:prstClr val="white"/>
              </a:solidFill>
              <a:latin typeface="Arial" panose="020B0604020202020204" pitchFamily="34" charset="0"/>
            </a:endParaRPr>
          </a:p>
        </p:txBody>
      </p:sp>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914710" y="2291114"/>
            <a:ext cx="540000" cy="540000"/>
          </a:xfrm>
          <a:prstGeom prst="rect">
            <a:avLst/>
          </a:prstGeom>
        </p:spPr>
      </p:pic>
      <p:pic>
        <p:nvPicPr>
          <p:cNvPr id="115" name="Picture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671978" y="2300924"/>
            <a:ext cx="540000" cy="540000"/>
          </a:xfrm>
          <a:prstGeom prst="rect">
            <a:avLst/>
          </a:prstGeom>
        </p:spPr>
      </p:pic>
      <p:pic>
        <p:nvPicPr>
          <p:cNvPr id="116" name="Picture 115"/>
          <p:cNvPicPr>
            <a:picLocks noChangeAspect="1"/>
          </p:cNvPicPr>
          <p:nvPr/>
        </p:nvPicPr>
        <p:blipFill rotWithShape="1">
          <a:blip r:embed="rId2"/>
          <a:srcRect l="26003" t="5103" r="28543" b="69348"/>
          <a:stretch/>
        </p:blipFill>
        <p:spPr>
          <a:xfrm>
            <a:off x="6707292" y="2877889"/>
            <a:ext cx="739756" cy="497012"/>
          </a:xfrm>
          <a:prstGeom prst="rect">
            <a:avLst/>
          </a:prstGeom>
        </p:spPr>
      </p:pic>
      <p:sp>
        <p:nvSpPr>
          <p:cNvPr id="117" name="TextBox 116"/>
          <p:cNvSpPr txBox="1"/>
          <p:nvPr/>
        </p:nvSpPr>
        <p:spPr>
          <a:xfrm>
            <a:off x="6742439" y="2953269"/>
            <a:ext cx="761296"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Ratio</a:t>
            </a:r>
            <a:endParaRPr lang="en-SG" dirty="0">
              <a:solidFill>
                <a:prstClr val="white"/>
              </a:solidFill>
              <a:latin typeface="Arial" panose="020B0604020202020204" pitchFamily="34" charset="0"/>
            </a:endParaRPr>
          </a:p>
        </p:txBody>
      </p:sp>
      <p:pic>
        <p:nvPicPr>
          <p:cNvPr id="118" name="Picture 117"/>
          <p:cNvPicPr>
            <a:picLocks noChangeAspect="1"/>
          </p:cNvPicPr>
          <p:nvPr/>
        </p:nvPicPr>
        <p:blipFill rotWithShape="1">
          <a:blip r:embed="rId2"/>
          <a:srcRect l="26003" t="5103" r="28543" b="69348"/>
          <a:stretch/>
        </p:blipFill>
        <p:spPr>
          <a:xfrm>
            <a:off x="5654047" y="2884640"/>
            <a:ext cx="996558" cy="497012"/>
          </a:xfrm>
          <a:prstGeom prst="rect">
            <a:avLst/>
          </a:prstGeom>
        </p:spPr>
      </p:pic>
      <p:sp>
        <p:nvSpPr>
          <p:cNvPr id="119" name="TextBox 118"/>
          <p:cNvSpPr txBox="1"/>
          <p:nvPr/>
        </p:nvSpPr>
        <p:spPr>
          <a:xfrm>
            <a:off x="5701395" y="2960021"/>
            <a:ext cx="949210"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Interval</a:t>
            </a:r>
            <a:endParaRPr lang="en-SG" dirty="0">
              <a:solidFill>
                <a:prstClr val="white"/>
              </a:solidFill>
              <a:latin typeface="Arial" panose="020B0604020202020204" pitchFamily="34" charset="0"/>
            </a:endParaRPr>
          </a:p>
        </p:txBody>
      </p:sp>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830267" y="2277597"/>
            <a:ext cx="540000" cy="540000"/>
          </a:xfrm>
          <a:prstGeom prst="rect">
            <a:avLst/>
          </a:prstGeom>
        </p:spPr>
      </p:pic>
      <p:pic>
        <p:nvPicPr>
          <p:cNvPr id="121" name="Picture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4637688" y="2308143"/>
            <a:ext cx="540000" cy="540000"/>
          </a:xfrm>
          <a:prstGeom prst="rect">
            <a:avLst/>
          </a:prstGeom>
        </p:spPr>
      </p:pic>
      <p:pic>
        <p:nvPicPr>
          <p:cNvPr id="122" name="Picture 121"/>
          <p:cNvPicPr>
            <a:picLocks noChangeAspect="1"/>
          </p:cNvPicPr>
          <p:nvPr/>
        </p:nvPicPr>
        <p:blipFill rotWithShape="1">
          <a:blip r:embed="rId2"/>
          <a:srcRect l="26003" t="5103" r="28543" b="69348"/>
          <a:stretch/>
        </p:blipFill>
        <p:spPr>
          <a:xfrm>
            <a:off x="4597816" y="2877802"/>
            <a:ext cx="975887" cy="509519"/>
          </a:xfrm>
          <a:prstGeom prst="rect">
            <a:avLst/>
          </a:prstGeom>
        </p:spPr>
      </p:pic>
      <p:sp>
        <p:nvSpPr>
          <p:cNvPr id="123" name="TextBox 122"/>
          <p:cNvSpPr txBox="1"/>
          <p:nvPr/>
        </p:nvSpPr>
        <p:spPr>
          <a:xfrm>
            <a:off x="4644181" y="2955080"/>
            <a:ext cx="976871"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Ordinal</a:t>
            </a:r>
            <a:endParaRPr lang="en-SG" dirty="0">
              <a:solidFill>
                <a:prstClr val="white"/>
              </a:solidFill>
              <a:latin typeface="Arial" panose="020B0604020202020204" pitchFamily="34" charset="0"/>
            </a:endParaRPr>
          </a:p>
        </p:txBody>
      </p:sp>
      <p:pic>
        <p:nvPicPr>
          <p:cNvPr id="124" name="Picture 123"/>
          <p:cNvPicPr>
            <a:picLocks noChangeAspect="1"/>
          </p:cNvPicPr>
          <p:nvPr/>
        </p:nvPicPr>
        <p:blipFill rotWithShape="1">
          <a:blip r:embed="rId2"/>
          <a:srcRect l="26003" t="5103" r="28543" b="69348"/>
          <a:stretch/>
        </p:blipFill>
        <p:spPr>
          <a:xfrm>
            <a:off x="3450826" y="2872543"/>
            <a:ext cx="1081024" cy="497012"/>
          </a:xfrm>
          <a:prstGeom prst="rect">
            <a:avLst/>
          </a:prstGeom>
        </p:spPr>
      </p:pic>
      <p:sp>
        <p:nvSpPr>
          <p:cNvPr id="125" name="TextBox 124"/>
          <p:cNvSpPr txBox="1"/>
          <p:nvPr/>
        </p:nvSpPr>
        <p:spPr>
          <a:xfrm>
            <a:off x="3502188" y="2947924"/>
            <a:ext cx="1029662"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white"/>
                </a:solidFill>
                <a:latin typeface="Arial" panose="020B0604020202020204" pitchFamily="34" charset="0"/>
              </a:rPr>
              <a:t>Nominal</a:t>
            </a:r>
            <a:endParaRPr lang="en-SG" dirty="0">
              <a:solidFill>
                <a:prstClr val="white"/>
              </a:solidFill>
              <a:latin typeface="Arial" panose="020B0604020202020204" pitchFamily="34" charset="0"/>
            </a:endParaRPr>
          </a:p>
        </p:txBody>
      </p:sp>
      <p:pic>
        <p:nvPicPr>
          <p:cNvPr id="126" name="Picture 125"/>
          <p:cNvPicPr>
            <a:picLocks noChangeAspect="1"/>
          </p:cNvPicPr>
          <p:nvPr/>
        </p:nvPicPr>
        <p:blipFill rotWithShape="1">
          <a:blip r:embed="rId5"/>
          <a:srcRect r="59453" b="50728"/>
          <a:stretch/>
        </p:blipFill>
        <p:spPr>
          <a:xfrm>
            <a:off x="2281527" y="2583094"/>
            <a:ext cx="942538" cy="687215"/>
          </a:xfrm>
          <a:prstGeom prst="rect">
            <a:avLst/>
          </a:prstGeom>
        </p:spPr>
      </p:pic>
      <p:sp>
        <p:nvSpPr>
          <p:cNvPr id="127" name="Rectangle 126"/>
          <p:cNvSpPr/>
          <p:nvPr/>
        </p:nvSpPr>
        <p:spPr bwMode="auto">
          <a:xfrm>
            <a:off x="3450826" y="2883538"/>
            <a:ext cx="1087266" cy="484526"/>
          </a:xfrm>
          <a:prstGeom prst="rect">
            <a:avLst/>
          </a:prstGeom>
          <a:noFill/>
          <a:ln w="38100" cap="flat" cmpd="sng" algn="ctr">
            <a:solidFill>
              <a:srgbClr val="FF0000"/>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28" name="Picture 127"/>
          <p:cNvPicPr>
            <a:picLocks noChangeAspect="1"/>
          </p:cNvPicPr>
          <p:nvPr/>
        </p:nvPicPr>
        <p:blipFill>
          <a:blip r:embed="rId6"/>
          <a:stretch>
            <a:fillRect/>
          </a:stretch>
        </p:blipFill>
        <p:spPr>
          <a:xfrm>
            <a:off x="4469747" y="3405533"/>
            <a:ext cx="1252243" cy="467459"/>
          </a:xfrm>
          <a:prstGeom prst="rect">
            <a:avLst/>
          </a:prstGeom>
        </p:spPr>
      </p:pic>
      <p:sp>
        <p:nvSpPr>
          <p:cNvPr id="129" name="Rectangle 128"/>
          <p:cNvSpPr/>
          <p:nvPr/>
        </p:nvSpPr>
        <p:spPr bwMode="auto">
          <a:xfrm>
            <a:off x="4596833" y="2882046"/>
            <a:ext cx="984657" cy="484526"/>
          </a:xfrm>
          <a:prstGeom prst="rect">
            <a:avLst/>
          </a:prstGeom>
          <a:noFill/>
          <a:ln w="38100" cap="flat" cmpd="sng" algn="ctr">
            <a:solidFill>
              <a:srgbClr val="0000FF"/>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pic>
        <p:nvPicPr>
          <p:cNvPr id="130" name="Picture 129"/>
          <p:cNvPicPr>
            <a:picLocks noChangeAspect="1"/>
          </p:cNvPicPr>
          <p:nvPr/>
        </p:nvPicPr>
        <p:blipFill>
          <a:blip r:embed="rId7"/>
          <a:stretch>
            <a:fillRect/>
          </a:stretch>
        </p:blipFill>
        <p:spPr>
          <a:xfrm>
            <a:off x="5769669" y="3449440"/>
            <a:ext cx="429899" cy="429899"/>
          </a:xfrm>
          <a:prstGeom prst="rect">
            <a:avLst/>
          </a:prstGeom>
        </p:spPr>
      </p:pic>
      <p:pic>
        <p:nvPicPr>
          <p:cNvPr id="131" name="Picture 130"/>
          <p:cNvPicPr>
            <a:picLocks noChangeAspect="1"/>
          </p:cNvPicPr>
          <p:nvPr/>
        </p:nvPicPr>
        <p:blipFill>
          <a:blip r:embed="rId8"/>
          <a:stretch>
            <a:fillRect/>
          </a:stretch>
        </p:blipFill>
        <p:spPr>
          <a:xfrm>
            <a:off x="6209381" y="3443488"/>
            <a:ext cx="435851" cy="435851"/>
          </a:xfrm>
          <a:prstGeom prst="rect">
            <a:avLst/>
          </a:prstGeom>
        </p:spPr>
      </p:pic>
      <p:pic>
        <p:nvPicPr>
          <p:cNvPr id="132" name="Picture 131"/>
          <p:cNvPicPr>
            <a:picLocks noChangeAspect="1"/>
          </p:cNvPicPr>
          <p:nvPr/>
        </p:nvPicPr>
        <p:blipFill>
          <a:blip r:embed="rId9"/>
          <a:stretch>
            <a:fillRect/>
          </a:stretch>
        </p:blipFill>
        <p:spPr>
          <a:xfrm>
            <a:off x="6799375" y="3449441"/>
            <a:ext cx="512199" cy="441658"/>
          </a:xfrm>
          <a:prstGeom prst="rect">
            <a:avLst/>
          </a:prstGeom>
        </p:spPr>
      </p:pic>
      <p:sp>
        <p:nvSpPr>
          <p:cNvPr id="133" name="Rectangle 132"/>
          <p:cNvSpPr/>
          <p:nvPr/>
        </p:nvSpPr>
        <p:spPr bwMode="auto">
          <a:xfrm>
            <a:off x="5665948" y="2868308"/>
            <a:ext cx="984657" cy="484526"/>
          </a:xfrm>
          <a:prstGeom prst="rect">
            <a:avLst/>
          </a:prstGeom>
          <a:noFill/>
          <a:ln w="38100" cap="flat" cmpd="sng" algn="ctr">
            <a:solidFill>
              <a:srgbClr val="00FF00"/>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4" name="Multiply 133"/>
          <p:cNvSpPr/>
          <p:nvPr/>
        </p:nvSpPr>
        <p:spPr bwMode="auto">
          <a:xfrm>
            <a:off x="2143577" y="2249643"/>
            <a:ext cx="297954" cy="297954"/>
          </a:xfrm>
          <a:prstGeom prst="mathMultiply">
            <a:avLst/>
          </a:prstGeom>
          <a:solidFill>
            <a:srgbClr val="FF0000"/>
          </a:solidFill>
          <a:ln w="12700" cap="flat" cmpd="sng" algn="ctr">
            <a:solidFill>
              <a:schemeClr val="tx1"/>
            </a:solidFill>
            <a:prstDash val="solid"/>
            <a:round/>
            <a:headEnd type="none" w="med" len="med"/>
            <a:tailEnd type="none" w="med" len="med"/>
          </a:ln>
          <a:effectLst/>
          <a:extLst/>
        </p:spPr>
        <p:txBody>
          <a:bodyPr vert="horz" wrap="square" lIns="68580" tIns="34290" rIns="68580" bIns="34290" numCol="1" rtlCol="0" anchor="t" anchorCtr="0" compatLnSpc="1">
            <a:prstTxWarp prst="textNoShape">
              <a:avLst/>
            </a:prstTxWarp>
          </a:bodyPr>
          <a:lstStyle/>
          <a:p>
            <a:pPr algn="ctr" defTabSz="685800" eaLnBrk="0" fontAlgn="base" hangingPunct="0">
              <a:spcBef>
                <a:spcPct val="0"/>
              </a:spcBef>
              <a:spcAft>
                <a:spcPct val="0"/>
              </a:spcAft>
            </a:pPr>
            <a:endParaRPr lang="en-SG" sz="2400">
              <a:solidFill>
                <a:prstClr val="black"/>
              </a:solidFill>
              <a:latin typeface="Arial" panose="020B0604020202020204" pitchFamily="34" charset="0"/>
            </a:endParaRPr>
          </a:p>
        </p:txBody>
      </p:sp>
      <p:sp>
        <p:nvSpPr>
          <p:cNvPr id="135" name="TextBox 134"/>
          <p:cNvSpPr txBox="1"/>
          <p:nvPr/>
        </p:nvSpPr>
        <p:spPr>
          <a:xfrm>
            <a:off x="2350147" y="2243924"/>
            <a:ext cx="1299064" cy="369332"/>
          </a:xfrm>
          <a:prstGeom prst="rect">
            <a:avLst/>
          </a:prstGeom>
          <a:noFill/>
        </p:spPr>
        <p:txBody>
          <a:bodyPr wrap="squar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Arithmetic</a:t>
            </a:r>
            <a:endParaRPr lang="en-SG" dirty="0">
              <a:solidFill>
                <a:prstClr val="black"/>
              </a:solidFill>
              <a:latin typeface="Arial" panose="020B0604020202020204" pitchFamily="34" charset="0"/>
            </a:endParaRPr>
          </a:p>
        </p:txBody>
      </p:sp>
      <p:sp>
        <p:nvSpPr>
          <p:cNvPr id="136" name="Pentagon 135"/>
          <p:cNvSpPr/>
          <p:nvPr/>
        </p:nvSpPr>
        <p:spPr bwMode="auto">
          <a:xfrm rot="5400000">
            <a:off x="5255471" y="2558863"/>
            <a:ext cx="359431" cy="305634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a:extLst/>
        </p:spPr>
        <p:txBody>
          <a:bodyPr vert="vert270" wrap="square" lIns="68580" tIns="34290" rIns="68580" bIns="34290" numCol="1" rtlCol="0" anchor="ctr" anchorCtr="0" compatLnSpc="1">
            <a:prstTxWarp prst="textNoShape">
              <a:avLst/>
            </a:prstTxWarp>
          </a:bodyPr>
          <a:lstStyle/>
          <a:p>
            <a:pPr algn="ctr" defTabSz="685800" eaLnBrk="0" fontAlgn="base" hangingPunct="0">
              <a:spcBef>
                <a:spcPct val="0"/>
              </a:spcBef>
              <a:spcAft>
                <a:spcPct val="0"/>
              </a:spcAft>
            </a:pPr>
            <a:r>
              <a:rPr lang="en-US" sz="1350" dirty="0">
                <a:solidFill>
                  <a:prstClr val="black"/>
                </a:solidFill>
                <a:latin typeface="Arial" panose="020B0604020202020204" pitchFamily="34" charset="0"/>
              </a:rPr>
              <a:t>Measuring the data</a:t>
            </a:r>
            <a:endParaRPr lang="en-SG" sz="1350" dirty="0">
              <a:solidFill>
                <a:prstClr val="black"/>
              </a:solidFill>
              <a:latin typeface="Arial" panose="020B0604020202020204" pitchFamily="34" charset="0"/>
            </a:endParaRPr>
          </a:p>
        </p:txBody>
      </p:sp>
      <p:sp>
        <p:nvSpPr>
          <p:cNvPr id="3" name="TextBox 2"/>
          <p:cNvSpPr txBox="1"/>
          <p:nvPr/>
        </p:nvSpPr>
        <p:spPr>
          <a:xfrm>
            <a:off x="7170500" y="3360450"/>
            <a:ext cx="389850" cy="369332"/>
          </a:xfrm>
          <a:prstGeom prst="rect">
            <a:avLst/>
          </a:prstGeom>
          <a:noFill/>
        </p:spPr>
        <p:txBody>
          <a:bodyPr wrap="none" rtlCol="0">
            <a:spAutoFit/>
          </a:bodyPr>
          <a:lstStyle/>
          <a:p>
            <a:r>
              <a:rPr lang="en-US" baseline="30000" dirty="0" smtClean="0"/>
              <a:t>○</a:t>
            </a:r>
            <a:r>
              <a:rPr lang="en-US" dirty="0" smtClean="0"/>
              <a:t>K</a:t>
            </a:r>
            <a:endParaRPr lang="en-SG" dirty="0"/>
          </a:p>
        </p:txBody>
      </p:sp>
    </p:spTree>
    <p:extLst>
      <p:ext uri="{BB962C8B-B14F-4D97-AF65-F5344CB8AC3E}">
        <p14:creationId xmlns:p14="http://schemas.microsoft.com/office/powerpoint/2010/main" val="23490395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Roboto Medium"/>
              </a:rPr>
              <a:t>Class Discussion 2</a:t>
            </a:r>
            <a:endParaRPr lang="en-US" sz="3200" dirty="0">
              <a:latin typeface="Roboto Medium"/>
            </a:endParaRP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spTree>
    <p:extLst>
      <p:ext uri="{BB962C8B-B14F-4D97-AF65-F5344CB8AC3E}">
        <p14:creationId xmlns:p14="http://schemas.microsoft.com/office/powerpoint/2010/main" val="40871952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Roboto Medium"/>
              </a:rPr>
              <a:t>Class Discussion 2</a:t>
            </a:r>
            <a:endParaRPr lang="en-US" sz="3200" dirty="0">
              <a:latin typeface="Roboto Medium"/>
            </a:endParaRPr>
          </a:p>
        </p:txBody>
      </p:sp>
      <p:sp>
        <p:nvSpPr>
          <p:cNvPr id="3" name="Content Placeholder 2"/>
          <p:cNvSpPr>
            <a:spLocks noGrp="1"/>
          </p:cNvSpPr>
          <p:nvPr>
            <p:ph idx="10"/>
          </p:nvPr>
        </p:nvSpPr>
        <p:spPr/>
        <p:txBody>
          <a:bodyPr/>
          <a:lstStyle/>
          <a:p>
            <a:r>
              <a:rPr lang="en-GB" i="1" dirty="0">
                <a:latin typeface="Roboto Medium" panose="02000000000000000000" pitchFamily="2" charset="0"/>
                <a:ea typeface="Roboto Medium" panose="02000000000000000000" pitchFamily="2" charset="0"/>
              </a:rPr>
              <a:t>The four measurement levels of data quality attribute</a:t>
            </a:r>
          </a:p>
          <a:p>
            <a:endParaRPr lang="en-US" dirty="0"/>
          </a:p>
        </p:txBody>
      </p:sp>
      <p:sp>
        <p:nvSpPr>
          <p:cNvPr id="4" name="Content Placeholder 3"/>
          <p:cNvSpPr>
            <a:spLocks noGrp="1"/>
          </p:cNvSpPr>
          <p:nvPr>
            <p:ph idx="1"/>
          </p:nvPr>
        </p:nvSpPr>
        <p:spPr>
          <a:xfrm>
            <a:off x="260213" y="1710249"/>
            <a:ext cx="8563649" cy="2475553"/>
          </a:xfrm>
        </p:spPr>
        <p:txBody>
          <a:bodyPr/>
          <a:lstStyle/>
          <a:p>
            <a:pPr lvl="0"/>
            <a:r>
              <a:rPr lang="en-SG" sz="1800" dirty="0">
                <a:solidFill>
                  <a:sysClr val="windowText" lastClr="000000"/>
                </a:solidFill>
                <a:latin typeface="Roboto Light"/>
                <a:cs typeface="Arial" pitchFamily="34" charset="0"/>
              </a:rPr>
              <a:t>What are some examples for the four levels of measurement that you can identify in your company, or any other organisations you are familiar with? </a:t>
            </a:r>
          </a:p>
          <a:p>
            <a:pPr marL="0" indent="0">
              <a:buNone/>
            </a:pPr>
            <a:endParaRPr lang="en-US" dirty="0"/>
          </a:p>
        </p:txBody>
      </p:sp>
      <p:pic>
        <p:nvPicPr>
          <p:cNvPr id="5" name="Picture 4"/>
          <p:cNvPicPr>
            <a:picLocks noChangeAspect="1"/>
          </p:cNvPicPr>
          <p:nvPr/>
        </p:nvPicPr>
        <p:blipFill>
          <a:blip r:embed="rId3"/>
          <a:stretch>
            <a:fillRect/>
          </a:stretch>
        </p:blipFill>
        <p:spPr>
          <a:xfrm>
            <a:off x="3051959" y="2386325"/>
            <a:ext cx="3177144" cy="2232588"/>
          </a:xfrm>
          <a:prstGeom prst="rect">
            <a:avLst/>
          </a:prstGeom>
          <a:ln>
            <a:solidFill>
              <a:sysClr val="windowText" lastClr="000000"/>
            </a:solidFill>
          </a:ln>
        </p:spPr>
      </p:pic>
      <p:sp>
        <p:nvSpPr>
          <p:cNvPr id="6" name="TextBox 5"/>
          <p:cNvSpPr txBox="1"/>
          <p:nvPr/>
        </p:nvSpPr>
        <p:spPr>
          <a:xfrm>
            <a:off x="1401957" y="4631045"/>
            <a:ext cx="7077337" cy="430887"/>
          </a:xfrm>
          <a:prstGeom prst="rect">
            <a:avLst/>
          </a:prstGeom>
          <a:noFill/>
        </p:spPr>
        <p:txBody>
          <a:bodyPr wrap="square" rtlCol="0">
            <a:spAutoFit/>
          </a:bodyPr>
          <a:lstStyle/>
          <a:p>
            <a:r>
              <a:rPr lang="en-SG" sz="1100" i="1" dirty="0">
                <a:solidFill>
                  <a:prstClr val="black"/>
                </a:solidFill>
                <a:latin typeface="Calibri"/>
              </a:rPr>
              <a:t>Source: </a:t>
            </a:r>
            <a:r>
              <a:rPr lang="en-GB" sz="1100" dirty="0">
                <a:solidFill>
                  <a:prstClr val="black"/>
                </a:solidFill>
                <a:latin typeface="Calibri"/>
                <a:hlinkClick r:id="rId4"/>
              </a:rPr>
              <a:t>http://</a:t>
            </a:r>
            <a:r>
              <a:rPr lang="en-GB" sz="1100" dirty="0" smtClean="0">
                <a:solidFill>
                  <a:prstClr val="black"/>
                </a:solidFill>
                <a:latin typeface="Calibri"/>
                <a:hlinkClick r:id="rId4"/>
              </a:rPr>
              <a:t>image.slidesharecdn.com/measurementandscales-120411075801-phpapp02/95/measurement-and-scales-6-728.jpg?cb=1334131308</a:t>
            </a:r>
            <a:r>
              <a:rPr lang="en-GB" sz="1100" dirty="0" smtClean="0">
                <a:solidFill>
                  <a:prstClr val="black"/>
                </a:solidFill>
                <a:latin typeface="Calibri"/>
              </a:rPr>
              <a:t> </a:t>
            </a:r>
            <a:endParaRPr lang="en-GB" sz="1100" dirty="0">
              <a:solidFill>
                <a:prstClr val="black"/>
              </a:solidFill>
              <a:latin typeface="Calibri"/>
            </a:endParaRPr>
          </a:p>
        </p:txBody>
      </p:sp>
    </p:spTree>
    <p:extLst>
      <p:ext uri="{BB962C8B-B14F-4D97-AF65-F5344CB8AC3E}">
        <p14:creationId xmlns:p14="http://schemas.microsoft.com/office/powerpoint/2010/main" val="7362489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Attributes Dimension</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2" y="1905100"/>
            <a:ext cx="4953055"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An attribute of an entity can have multiple dimensions</a:t>
            </a:r>
            <a:r>
              <a:rPr lang="en-US" sz="1800" dirty="0" smtClean="0">
                <a:latin typeface="Roboto Light" panose="02000000000000000000" pitchFamily="2" charset="0"/>
                <a:ea typeface="Roboto Light" panose="02000000000000000000" pitchFamily="2" charset="0"/>
              </a:rPr>
              <a:t>.</a:t>
            </a:r>
            <a:endParaRPr lang="en-US" sz="1800" dirty="0">
              <a:latin typeface="Roboto Light" panose="02000000000000000000" pitchFamily="2" charset="0"/>
              <a:ea typeface="Roboto Light" panose="02000000000000000000" pitchFamily="2" charset="0"/>
            </a:endParaRP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Single scalar quantity, like the weight of a person, is a one dimension attribute</a:t>
            </a:r>
            <a:r>
              <a:rPr lang="en-US" sz="1800" dirty="0" smtClean="0">
                <a:latin typeface="Roboto Light" panose="02000000000000000000" pitchFamily="2" charset="0"/>
                <a:ea typeface="Roboto Light" panose="02000000000000000000" pitchFamily="2" charset="0"/>
              </a:rPr>
              <a:t>.</a:t>
            </a:r>
            <a:endParaRPr lang="en-US" sz="1800" dirty="0">
              <a:latin typeface="Roboto Light" panose="02000000000000000000" pitchFamily="2" charset="0"/>
              <a:ea typeface="Roboto Light" panose="02000000000000000000" pitchFamily="2" charset="0"/>
            </a:endParaRP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Higher-order quantity, like tensor and gravitational field of the earth, are multiple dimensions attributes.</a:t>
            </a:r>
          </a:p>
        </p:txBody>
      </p:sp>
      <p:pic>
        <p:nvPicPr>
          <p:cNvPr id="5" name="Picture 4"/>
          <p:cNvPicPr>
            <a:picLocks noChangeAspect="1"/>
          </p:cNvPicPr>
          <p:nvPr/>
        </p:nvPicPr>
        <p:blipFill>
          <a:blip r:embed="rId3"/>
          <a:stretch>
            <a:fillRect/>
          </a:stretch>
        </p:blipFill>
        <p:spPr>
          <a:xfrm>
            <a:off x="5111913" y="1155696"/>
            <a:ext cx="4032087" cy="3124200"/>
          </a:xfrm>
          <a:prstGeom prst="rect">
            <a:avLst/>
          </a:prstGeom>
        </p:spPr>
      </p:pic>
      <p:sp>
        <p:nvSpPr>
          <p:cNvPr id="6" name="TextBox 5"/>
          <p:cNvSpPr txBox="1"/>
          <p:nvPr/>
        </p:nvSpPr>
        <p:spPr>
          <a:xfrm>
            <a:off x="5111913" y="4403781"/>
            <a:ext cx="4359770"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4"/>
              </a:rPr>
              <a:t>http://</a:t>
            </a:r>
            <a:r>
              <a:rPr lang="en-GB" sz="1050" dirty="0" smtClean="0">
                <a:solidFill>
                  <a:prstClr val="black"/>
                </a:solidFill>
                <a:latin typeface="Calibri"/>
                <a:hlinkClick r:id="rId4"/>
              </a:rPr>
              <a:t>i.cmpnet.com/intelligententerprise/images/0810/Data-Dimension-Hierarchies.jpg</a:t>
            </a:r>
            <a:r>
              <a:rPr lang="en-GB" sz="1050" dirty="0" smtClean="0">
                <a:solidFill>
                  <a:prstClr val="black"/>
                </a:solidFill>
                <a:latin typeface="Calibri"/>
              </a:rPr>
              <a:t> </a:t>
            </a:r>
            <a:endParaRPr lang="en-GB" sz="1050" dirty="0">
              <a:solidFill>
                <a:prstClr val="black"/>
              </a:solidFill>
              <a:latin typeface="Calibri"/>
            </a:endParaRPr>
          </a:p>
        </p:txBody>
      </p:sp>
    </p:spTree>
    <p:extLst>
      <p:ext uri="{BB962C8B-B14F-4D97-AF65-F5344CB8AC3E}">
        <p14:creationId xmlns:p14="http://schemas.microsoft.com/office/powerpoint/2010/main" val="13545715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Metadata</a:t>
            </a:r>
          </a:p>
        </p:txBody>
      </p:sp>
      <p:sp>
        <p:nvSpPr>
          <p:cNvPr id="4" name="Content Placeholder 3"/>
          <p:cNvSpPr>
            <a:spLocks noGrp="1"/>
          </p:cNvSpPr>
          <p:nvPr>
            <p:ph idx="1"/>
          </p:nvPr>
        </p:nvSpPr>
        <p:spPr>
          <a:xfrm>
            <a:off x="260213" y="1905100"/>
            <a:ext cx="856364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pic>
        <p:nvPicPr>
          <p:cNvPr id="5" name="Picture 4"/>
          <p:cNvPicPr>
            <a:picLocks noChangeAspect="1"/>
          </p:cNvPicPr>
          <p:nvPr/>
        </p:nvPicPr>
        <p:blipFill>
          <a:blip r:embed="rId2"/>
          <a:stretch>
            <a:fillRect/>
          </a:stretch>
        </p:blipFill>
        <p:spPr>
          <a:xfrm>
            <a:off x="2710408" y="2594755"/>
            <a:ext cx="3880351" cy="2481943"/>
          </a:xfrm>
          <a:prstGeom prst="rect">
            <a:avLst/>
          </a:prstGeom>
        </p:spPr>
      </p:pic>
      <p:sp>
        <p:nvSpPr>
          <p:cNvPr id="6" name="TextBox 5"/>
          <p:cNvSpPr txBox="1"/>
          <p:nvPr/>
        </p:nvSpPr>
        <p:spPr>
          <a:xfrm>
            <a:off x="6540567" y="4182438"/>
            <a:ext cx="3096259" cy="415498"/>
          </a:xfrm>
          <a:prstGeom prst="rect">
            <a:avLst/>
          </a:prstGeom>
          <a:noFill/>
        </p:spPr>
        <p:txBody>
          <a:bodyPr wrap="square" rtlCol="0">
            <a:spAutoFit/>
          </a:bodyPr>
          <a:lstStyle/>
          <a:p>
            <a:r>
              <a:rPr lang="en-SG" sz="1050" i="1" dirty="0">
                <a:solidFill>
                  <a:prstClr val="black"/>
                </a:solidFill>
                <a:latin typeface="Calibri"/>
              </a:rPr>
              <a:t>Source: </a:t>
            </a:r>
            <a:r>
              <a:rPr lang="en-GB" sz="1050" dirty="0">
                <a:solidFill>
                  <a:prstClr val="black"/>
                </a:solidFill>
                <a:latin typeface="Calibri"/>
                <a:hlinkClick r:id="rId3"/>
              </a:rPr>
              <a:t>http://</a:t>
            </a:r>
            <a:r>
              <a:rPr lang="en-GB" sz="1050" dirty="0" smtClean="0">
                <a:solidFill>
                  <a:prstClr val="black"/>
                </a:solidFill>
                <a:latin typeface="Calibri"/>
                <a:hlinkClick r:id="rId3"/>
              </a:rPr>
              <a:t>learndatamodeling.com/wp-content/uploads/2015/10/tmeta.gif</a:t>
            </a:r>
            <a:r>
              <a:rPr lang="en-GB" sz="1050" dirty="0" smtClean="0">
                <a:solidFill>
                  <a:prstClr val="black"/>
                </a:solidFill>
                <a:latin typeface="Calibri"/>
              </a:rPr>
              <a:t> </a:t>
            </a:r>
            <a:endParaRPr lang="en-GB" sz="1050" dirty="0">
              <a:solidFill>
                <a:prstClr val="black"/>
              </a:solidFill>
              <a:latin typeface="Calibri"/>
            </a:endParaRPr>
          </a:p>
        </p:txBody>
      </p:sp>
    </p:spTree>
    <p:extLst>
      <p:ext uri="{BB962C8B-B14F-4D97-AF65-F5344CB8AC3E}">
        <p14:creationId xmlns:p14="http://schemas.microsoft.com/office/powerpoint/2010/main" val="10313009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Understanding Data</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Data Dictionary</a:t>
            </a:r>
          </a:p>
          <a:p>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3" y="1690006"/>
            <a:ext cx="8563649" cy="2475553"/>
          </a:xfrm>
        </p:spPr>
        <p:txBody>
          <a:bodyPr>
            <a:noAutofit/>
          </a:bodyPr>
          <a:lstStyle/>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A data dictionary is a collection of descriptions of the data objects or items in a data model for the benefit of people who need to refer to </a:t>
            </a:r>
            <a:r>
              <a:rPr lang="en-US" sz="1800" dirty="0" smtClean="0">
                <a:latin typeface="Roboto Light" panose="02000000000000000000" pitchFamily="2" charset="0"/>
                <a:ea typeface="Roboto Light" panose="02000000000000000000" pitchFamily="2" charset="0"/>
              </a:rPr>
              <a:t>them</a:t>
            </a:r>
            <a:endParaRPr lang="en-US" sz="1800" dirty="0">
              <a:latin typeface="Roboto Light" panose="02000000000000000000" pitchFamily="2" charset="0"/>
              <a:ea typeface="Roboto Light" panose="02000000000000000000" pitchFamily="2" charset="0"/>
            </a:endParaRPr>
          </a:p>
          <a:p>
            <a:pPr marL="0" indent="0">
              <a:spcBef>
                <a:spcPts val="0"/>
              </a:spcBef>
              <a:spcAft>
                <a:spcPts val="1200"/>
              </a:spcAft>
              <a:buClr>
                <a:srgbClr val="CE0000"/>
              </a:buClr>
              <a:buNone/>
            </a:pPr>
            <a:r>
              <a:rPr lang="en-US" sz="1800" dirty="0">
                <a:latin typeface="Roboto Light" panose="02000000000000000000" pitchFamily="2" charset="0"/>
                <a:ea typeface="Roboto Light" panose="02000000000000000000" pitchFamily="2" charset="0"/>
              </a:rPr>
              <a:t>An example: Data </a:t>
            </a:r>
            <a:r>
              <a:rPr lang="en-US" sz="1800" dirty="0" smtClean="0">
                <a:latin typeface="Roboto Light" panose="02000000000000000000" pitchFamily="2" charset="0"/>
                <a:ea typeface="Roboto Light" panose="02000000000000000000" pitchFamily="2" charset="0"/>
              </a:rPr>
              <a:t>Dictionary </a:t>
            </a:r>
            <a:r>
              <a:rPr lang="en-US" sz="1800" dirty="0">
                <a:latin typeface="Roboto Light" panose="02000000000000000000" pitchFamily="2" charset="0"/>
                <a:ea typeface="Roboto Light" panose="02000000000000000000" pitchFamily="2" charset="0"/>
              </a:rPr>
              <a:t>for Customer</a:t>
            </a:r>
          </a:p>
        </p:txBody>
      </p:sp>
      <p:graphicFrame>
        <p:nvGraphicFramePr>
          <p:cNvPr id="5" name="Table 4"/>
          <p:cNvGraphicFramePr>
            <a:graphicFrameLocks noGrp="1"/>
          </p:cNvGraphicFramePr>
          <p:nvPr>
            <p:extLst>
              <p:ext uri="{D42A27DB-BD31-4B8C-83A1-F6EECF244321}">
                <p14:modId xmlns:p14="http://schemas.microsoft.com/office/powerpoint/2010/main" val="3093910934"/>
              </p:ext>
            </p:extLst>
          </p:nvPr>
        </p:nvGraphicFramePr>
        <p:xfrm>
          <a:off x="1202762" y="2826816"/>
          <a:ext cx="7379191" cy="2011680"/>
        </p:xfrm>
        <a:graphic>
          <a:graphicData uri="http://schemas.openxmlformats.org/drawingml/2006/table">
            <a:tbl>
              <a:tblPr firstRow="1" firstCol="1" bandRow="1"/>
              <a:tblGrid>
                <a:gridCol w="333620">
                  <a:extLst>
                    <a:ext uri="{9D8B030D-6E8A-4147-A177-3AD203B41FA5}">
                      <a16:colId xmlns:a16="http://schemas.microsoft.com/office/drawing/2014/main" xmlns="" val="3484708795"/>
                    </a:ext>
                  </a:extLst>
                </a:gridCol>
                <a:gridCol w="1548619">
                  <a:extLst>
                    <a:ext uri="{9D8B030D-6E8A-4147-A177-3AD203B41FA5}">
                      <a16:colId xmlns:a16="http://schemas.microsoft.com/office/drawing/2014/main" xmlns="" val="1761745079"/>
                    </a:ext>
                  </a:extLst>
                </a:gridCol>
                <a:gridCol w="2934136">
                  <a:extLst>
                    <a:ext uri="{9D8B030D-6E8A-4147-A177-3AD203B41FA5}">
                      <a16:colId xmlns:a16="http://schemas.microsoft.com/office/drawing/2014/main" xmlns="" val="3368687107"/>
                    </a:ext>
                  </a:extLst>
                </a:gridCol>
                <a:gridCol w="962108">
                  <a:extLst>
                    <a:ext uri="{9D8B030D-6E8A-4147-A177-3AD203B41FA5}">
                      <a16:colId xmlns:a16="http://schemas.microsoft.com/office/drawing/2014/main" xmlns="" val="2823023738"/>
                    </a:ext>
                  </a:extLst>
                </a:gridCol>
                <a:gridCol w="779228">
                  <a:extLst>
                    <a:ext uri="{9D8B030D-6E8A-4147-A177-3AD203B41FA5}">
                      <a16:colId xmlns:a16="http://schemas.microsoft.com/office/drawing/2014/main" xmlns="" val="3616237688"/>
                    </a:ext>
                  </a:extLst>
                </a:gridCol>
                <a:gridCol w="821480">
                  <a:extLst>
                    <a:ext uri="{9D8B030D-6E8A-4147-A177-3AD203B41FA5}">
                      <a16:colId xmlns:a16="http://schemas.microsoft.com/office/drawing/2014/main" xmlns="" val="293097003"/>
                    </a:ext>
                  </a:extLst>
                </a:gridCol>
              </a:tblGrid>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No.</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Name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a:effectLst/>
                          <a:latin typeface="+mn-lt"/>
                        </a:rPr>
                        <a:t>Description</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smtClean="0">
                          <a:effectLst/>
                          <a:latin typeface="+mn-lt"/>
                        </a:rPr>
                        <a:t>Measurement</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dirty="0" smtClean="0">
                          <a:effectLst/>
                          <a:latin typeface="+mn-lt"/>
                        </a:rPr>
                        <a:t>Data Type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smtClean="0">
                          <a:effectLst/>
                          <a:latin typeface="+mn-lt"/>
                          <a:ea typeface="Times New Roman" panose="02020603050405020304" pitchFamily="18" charset="0"/>
                        </a:rPr>
                        <a:t>Frequency</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xmlns="" val="145276232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1</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USER_ID</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ID</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Monthly</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211892618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2</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Age of the customer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4196215037"/>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3</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Gender of the customer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4104952479"/>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GB" sz="1000">
                          <a:effectLst/>
                          <a:latin typeface="+mn-lt"/>
                        </a:rPr>
                        <a:t>4</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a:effectLst/>
                          <a:latin typeface="+mn-lt"/>
                        </a:rPr>
                        <a:t>SECTOR</a:t>
                      </a:r>
                      <a:endParaRPr lang="en-SG" sz="100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The sector that the customer is working in </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Nominal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a:effectLst/>
                          <a:latin typeface="+mn-lt"/>
                        </a:rPr>
                        <a:t>Character</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4140020552"/>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smtClean="0">
                          <a:effectLst/>
                          <a:latin typeface="+mn-lt"/>
                          <a:ea typeface="Times New Roman" panose="02020603050405020304" pitchFamily="18" charset="0"/>
                        </a:rPr>
                        <a:t>7</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smtClean="0">
                          <a:solidFill>
                            <a:schemeClr val="dk1"/>
                          </a:solidFill>
                          <a:effectLst/>
                          <a:latin typeface="+mn-lt"/>
                          <a:ea typeface="Times New Roman" panose="02020603050405020304" pitchFamily="18" charset="0"/>
                          <a:cs typeface="+mn-cs"/>
                        </a:rPr>
                        <a:t>TOTAL_WEEKLY_SALES</a:t>
                      </a:r>
                      <a:endParaRPr lang="en-SG" sz="1000" kern="1200" dirty="0">
                        <a:solidFill>
                          <a:schemeClr val="dk1"/>
                        </a:solidFill>
                        <a:effectLst/>
                        <a:latin typeface="+mn-lt"/>
                        <a:ea typeface="Times New Roman" panose="02020603050405020304" pitchFamily="18" charset="0"/>
                        <a:cs typeface="+mn-cs"/>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Total purchases made by the customer in a</a:t>
                      </a:r>
                      <a:r>
                        <a:rPr lang="en-SG" sz="1000" baseline="0" dirty="0" smtClean="0">
                          <a:effectLst/>
                          <a:latin typeface="+mn-lt"/>
                          <a:ea typeface="Times New Roman" panose="02020603050405020304" pitchFamily="18" charset="0"/>
                        </a:rPr>
                        <a:t> week</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Integer</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Numeric</a:t>
                      </a:r>
                      <a:endParaRPr lang="en-SG" sz="1000" dirty="0">
                        <a:effectLst/>
                        <a:latin typeface="+mn-lt"/>
                        <a:ea typeface="Times New Roman" panose="02020603050405020304" pitchFamily="18" charset="0"/>
                      </a:endParaRPr>
                    </a:p>
                  </a:txBody>
                  <a:tcPr marL="68580" marR="68580" marT="0" marB="0"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Weekly</a:t>
                      </a:r>
                    </a:p>
                  </a:txBody>
                  <a:tcPr marL="68580" marR="68580" marT="0" marB="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xmlns="" val="3599500044"/>
                  </a:ext>
                </a:extLst>
              </a:tr>
              <a:tr h="274320">
                <a:tc>
                  <a:txBody>
                    <a:bodyPr/>
                    <a:lstStyle>
                      <a:lvl1pPr marL="0" algn="l" defTabSz="457200" rtl="0" eaLnBrk="1" latinLnBrk="0" hangingPunct="1">
                        <a:defRPr sz="1800" b="1" kern="1200">
                          <a:solidFill>
                            <a:schemeClr val="lt1"/>
                          </a:solidFill>
                          <a:latin typeface="Calibri"/>
                        </a:defRPr>
                      </a:lvl1pPr>
                      <a:lvl2pPr marL="457200" algn="l" defTabSz="457200" rtl="0" eaLnBrk="1" latinLnBrk="0" hangingPunct="1">
                        <a:defRPr sz="1800" b="1" kern="1200">
                          <a:solidFill>
                            <a:schemeClr val="lt1"/>
                          </a:solidFill>
                          <a:latin typeface="Calibri"/>
                        </a:defRPr>
                      </a:lvl2pPr>
                      <a:lvl3pPr marL="914400" algn="l" defTabSz="457200" rtl="0" eaLnBrk="1" latinLnBrk="0" hangingPunct="1">
                        <a:defRPr sz="1800" b="1" kern="1200">
                          <a:solidFill>
                            <a:schemeClr val="lt1"/>
                          </a:solidFill>
                          <a:latin typeface="Calibri"/>
                        </a:defRPr>
                      </a:lvl3pPr>
                      <a:lvl4pPr marL="1371600" algn="l" defTabSz="457200" rtl="0" eaLnBrk="1" latinLnBrk="0" hangingPunct="1">
                        <a:defRPr sz="1800" b="1" kern="1200">
                          <a:solidFill>
                            <a:schemeClr val="lt1"/>
                          </a:solidFill>
                          <a:latin typeface="Calibri"/>
                        </a:defRPr>
                      </a:lvl4pPr>
                      <a:lvl5pPr marL="1828800" algn="l" defTabSz="457200" rtl="0" eaLnBrk="1" latinLnBrk="0" hangingPunct="1">
                        <a:defRPr sz="1800" b="1" kern="1200">
                          <a:solidFill>
                            <a:schemeClr val="lt1"/>
                          </a:solidFill>
                          <a:latin typeface="Calibri"/>
                        </a:defRPr>
                      </a:lvl5pPr>
                      <a:lvl6pPr marL="2286000" algn="l" defTabSz="457200" rtl="0" eaLnBrk="1" latinLnBrk="0" hangingPunct="1">
                        <a:defRPr sz="1800" b="1" kern="1200">
                          <a:solidFill>
                            <a:schemeClr val="lt1"/>
                          </a:solidFill>
                          <a:latin typeface="Calibri"/>
                        </a:defRPr>
                      </a:lvl6pPr>
                      <a:lvl7pPr marL="2743200" algn="l" defTabSz="457200" rtl="0" eaLnBrk="1" latinLnBrk="0" hangingPunct="1">
                        <a:defRPr sz="1800" b="1" kern="1200">
                          <a:solidFill>
                            <a:schemeClr val="lt1"/>
                          </a:solidFill>
                          <a:latin typeface="Calibri"/>
                        </a:defRPr>
                      </a:lvl7pPr>
                      <a:lvl8pPr marL="3200400" algn="l" defTabSz="457200" rtl="0" eaLnBrk="1" latinLnBrk="0" hangingPunct="1">
                        <a:defRPr sz="1800" b="1" kern="1200">
                          <a:solidFill>
                            <a:schemeClr val="lt1"/>
                          </a:solidFill>
                          <a:latin typeface="Calibri"/>
                        </a:defRPr>
                      </a:lvl8pPr>
                      <a:lvl9pPr marL="3657600" algn="l" defTabSz="457200" rtl="0" eaLnBrk="1" latinLnBrk="0" hangingPunct="1">
                        <a:defRPr sz="1800" b="1" kern="1200">
                          <a:solidFill>
                            <a:schemeClr val="lt1"/>
                          </a:solidFill>
                          <a:latin typeface="Calibri"/>
                        </a:defRPr>
                      </a:lvl9pPr>
                    </a:lstStyle>
                    <a:p>
                      <a:pPr algn="l">
                        <a:spcAft>
                          <a:spcPts val="0"/>
                        </a:spcAft>
                      </a:pPr>
                      <a:r>
                        <a:rPr lang="en-SG" sz="1000" dirty="0" smtClean="0">
                          <a:effectLst/>
                          <a:latin typeface="+mn-lt"/>
                          <a:ea typeface="Times New Roman" panose="02020603050405020304" pitchFamily="18" charset="0"/>
                        </a:rPr>
                        <a:t>8</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kern="1200" dirty="0" smtClean="0">
                          <a:solidFill>
                            <a:schemeClr val="dk1"/>
                          </a:solidFill>
                          <a:effectLst/>
                          <a:latin typeface="+mn-lt"/>
                          <a:ea typeface="Times New Roman" panose="02020603050405020304" pitchFamily="18" charset="0"/>
                          <a:cs typeface="+mn-cs"/>
                        </a:rPr>
                        <a:t>SALES_RANK_MTH</a:t>
                      </a:r>
                      <a:endParaRPr lang="en-SG" sz="1000" kern="1200" dirty="0">
                        <a:solidFill>
                          <a:schemeClr val="dk1"/>
                        </a:solidFill>
                        <a:effectLst/>
                        <a:latin typeface="+mn-lt"/>
                        <a:ea typeface="Times New Roman" panose="02020603050405020304" pitchFamily="18" charset="0"/>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Ranking of customer</a:t>
                      </a:r>
                      <a:r>
                        <a:rPr lang="en-SG" sz="1000" baseline="0" dirty="0" smtClean="0">
                          <a:effectLst/>
                          <a:latin typeface="+mn-lt"/>
                          <a:ea typeface="Times New Roman" panose="02020603050405020304" pitchFamily="18" charset="0"/>
                        </a:rPr>
                        <a:t> based on the total purchases made by the customer in a month</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GB" sz="1000" dirty="0" smtClean="0">
                          <a:effectLst/>
                          <a:latin typeface="+mn-lt"/>
                        </a:rPr>
                        <a:t>Ordinal</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algn="l">
                        <a:spcAft>
                          <a:spcPts val="0"/>
                        </a:spcAft>
                      </a:pPr>
                      <a:r>
                        <a:rPr lang="en-SG" sz="1000" dirty="0" smtClean="0">
                          <a:effectLst/>
                          <a:latin typeface="+mn-lt"/>
                          <a:ea typeface="Times New Roman" panose="02020603050405020304" pitchFamily="18" charset="0"/>
                        </a:rPr>
                        <a:t>Numeric</a:t>
                      </a:r>
                      <a:endParaRPr lang="en-SG" sz="1000" dirty="0">
                        <a:effectLst/>
                        <a:latin typeface="+mn-lt"/>
                        <a:ea typeface="Times New Roman" panose="02020603050405020304" pitchFamily="18" charset="0"/>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457200" rtl="0" eaLnBrk="1" latinLnBrk="0" hangingPunct="1">
                        <a:defRPr sz="1800" kern="1200">
                          <a:solidFill>
                            <a:schemeClr val="dk1"/>
                          </a:solidFill>
                          <a:latin typeface="Calibri"/>
                        </a:defRPr>
                      </a:lvl1pPr>
                      <a:lvl2pPr marL="457200" algn="l" defTabSz="457200" rtl="0" eaLnBrk="1" latinLnBrk="0" hangingPunct="1">
                        <a:defRPr sz="1800" kern="1200">
                          <a:solidFill>
                            <a:schemeClr val="dk1"/>
                          </a:solidFill>
                          <a:latin typeface="Calibri"/>
                        </a:defRPr>
                      </a:lvl2pPr>
                      <a:lvl3pPr marL="914400" algn="l" defTabSz="457200" rtl="0" eaLnBrk="1" latinLnBrk="0" hangingPunct="1">
                        <a:defRPr sz="1800" kern="1200">
                          <a:solidFill>
                            <a:schemeClr val="dk1"/>
                          </a:solidFill>
                          <a:latin typeface="Calibri"/>
                        </a:defRPr>
                      </a:lvl3pPr>
                      <a:lvl4pPr marL="1371600" algn="l" defTabSz="457200" rtl="0" eaLnBrk="1" latinLnBrk="0" hangingPunct="1">
                        <a:defRPr sz="1800" kern="1200">
                          <a:solidFill>
                            <a:schemeClr val="dk1"/>
                          </a:solidFill>
                          <a:latin typeface="Calibri"/>
                        </a:defRPr>
                      </a:lvl4pPr>
                      <a:lvl5pPr marL="1828800" algn="l" defTabSz="457200" rtl="0" eaLnBrk="1" latinLnBrk="0" hangingPunct="1">
                        <a:defRPr sz="1800" kern="1200">
                          <a:solidFill>
                            <a:schemeClr val="dk1"/>
                          </a:solidFill>
                          <a:latin typeface="Calibri"/>
                        </a:defRPr>
                      </a:lvl5pPr>
                      <a:lvl6pPr marL="2286000" algn="l" defTabSz="457200" rtl="0" eaLnBrk="1" latinLnBrk="0" hangingPunct="1">
                        <a:defRPr sz="1800" kern="1200">
                          <a:solidFill>
                            <a:schemeClr val="dk1"/>
                          </a:solidFill>
                          <a:latin typeface="Calibri"/>
                        </a:defRPr>
                      </a:lvl6pPr>
                      <a:lvl7pPr marL="2743200" algn="l" defTabSz="457200" rtl="0" eaLnBrk="1" latinLnBrk="0" hangingPunct="1">
                        <a:defRPr sz="1800" kern="1200">
                          <a:solidFill>
                            <a:schemeClr val="dk1"/>
                          </a:solidFill>
                          <a:latin typeface="Calibri"/>
                        </a:defRPr>
                      </a:lvl7pPr>
                      <a:lvl8pPr marL="3200400" algn="l" defTabSz="457200" rtl="0" eaLnBrk="1" latinLnBrk="0" hangingPunct="1">
                        <a:defRPr sz="1800" kern="1200">
                          <a:solidFill>
                            <a:schemeClr val="dk1"/>
                          </a:solidFill>
                          <a:latin typeface="Calibri"/>
                        </a:defRPr>
                      </a:lvl8pPr>
                      <a:lvl9pPr marL="3657600" algn="l" defTabSz="4572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SG" sz="1000" dirty="0" smtClean="0">
                          <a:effectLst/>
                          <a:latin typeface="+mn-lt"/>
                          <a:ea typeface="Times New Roman" panose="02020603050405020304" pitchFamily="18" charset="0"/>
                        </a:rPr>
                        <a:t>Monthly</a:t>
                      </a: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xmlns="" val="2293723633"/>
                  </a:ext>
                </a:extLst>
              </a:tr>
            </a:tbl>
          </a:graphicData>
        </a:graphic>
      </p:graphicFrame>
    </p:spTree>
    <p:extLst>
      <p:ext uri="{BB962C8B-B14F-4D97-AF65-F5344CB8AC3E}">
        <p14:creationId xmlns:p14="http://schemas.microsoft.com/office/powerpoint/2010/main" val="2814574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Science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2</a:t>
            </a:r>
          </a:p>
        </p:txBody>
      </p:sp>
      <p:sp>
        <p:nvSpPr>
          <p:cNvPr id="5" name="TextBox 4">
            <a:extLst>
              <a:ext uri="{FF2B5EF4-FFF2-40B4-BE49-F238E27FC236}">
                <a16:creationId xmlns:a16="http://schemas.microsoft.com/office/drawing/2014/main" xmlns="" id="{D0F64D1C-BB56-A944-AE24-79D7B3A7225A}"/>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a:t>
            </a:r>
            <a:r>
              <a:rPr lang="en-US" sz="1200" dirty="0" smtClean="0">
                <a:solidFill>
                  <a:srgbClr val="99D6EA"/>
                </a:solidFill>
                <a:latin typeface="Roboto Medium" panose="02000000000000000000" pitchFamily="2" charset="0"/>
                <a:ea typeface="Roboto Medium" panose="02000000000000000000" pitchFamily="2" charset="0"/>
              </a:rPr>
              <a:t>2021</a:t>
            </a:r>
            <a:endParaRPr lang="en-US" sz="1200" dirty="0">
              <a:solidFill>
                <a:srgbClr val="99D6EA"/>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84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2329023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152767"/>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 </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3708708"/>
          </a:xfrm>
          <a:prstGeom prst="rect">
            <a:avLst/>
          </a:prstGeom>
          <a:noFill/>
        </p:spPr>
        <p:txBody>
          <a:bodyPr wrap="square" rtlCol="0">
            <a:spAutoFit/>
          </a:bodyPr>
          <a:lstStyle/>
          <a:p>
            <a:pPr marL="185738" indent="-185738">
              <a:spcAft>
                <a:spcPts val="1200"/>
              </a:spcAft>
              <a:buClr>
                <a:srgbClr val="C00000"/>
              </a:buClr>
              <a:buFont typeface="System Font Regular"/>
              <a:buChar char="‣"/>
            </a:pPr>
            <a:r>
              <a:rPr lang="en-SG" dirty="0">
                <a:solidFill>
                  <a:prstClr val="black"/>
                </a:solidFill>
                <a:latin typeface="Roboto Light"/>
              </a:rPr>
              <a:t>Sit in your GBA groups</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a working copy of Tableau Desktop installed on your computer</a:t>
            </a:r>
          </a:p>
          <a:p>
            <a:pPr marL="185738" indent="-185738">
              <a:spcAft>
                <a:spcPts val="1200"/>
              </a:spcAft>
              <a:buClr>
                <a:srgbClr val="C00000"/>
              </a:buClr>
              <a:buFont typeface="System Font Regular"/>
              <a:buChar char="‣"/>
            </a:pPr>
            <a:r>
              <a:rPr lang="en-SG" dirty="0">
                <a:solidFill>
                  <a:prstClr val="black"/>
                </a:solidFill>
                <a:latin typeface="Roboto Light"/>
              </a:rPr>
              <a:t>Ensure that you have the following datasets downloaded onto your computer:</a:t>
            </a:r>
          </a:p>
          <a:p>
            <a:pPr marL="666750" indent="-342900">
              <a:spcAft>
                <a:spcPts val="600"/>
              </a:spcAft>
              <a:buClr>
                <a:srgbClr val="C00000"/>
              </a:buClr>
              <a:buFont typeface="+mj-lt"/>
              <a:buAutoNum type="arabicPeriod"/>
            </a:pPr>
            <a:r>
              <a:rPr lang="en-SG" dirty="0">
                <a:solidFill>
                  <a:prstClr val="black"/>
                </a:solidFill>
                <a:latin typeface="Roboto Light"/>
              </a:rPr>
              <a:t>global_superstore_2016.xlsx</a:t>
            </a:r>
          </a:p>
          <a:p>
            <a:pPr marL="666750" indent="-342900">
              <a:spcAft>
                <a:spcPts val="600"/>
              </a:spcAft>
              <a:buClr>
                <a:srgbClr val="C00000"/>
              </a:buClr>
              <a:buFont typeface="+mj-lt"/>
              <a:buAutoNum type="arabicPeriod"/>
            </a:pPr>
            <a:r>
              <a:rPr lang="en-US" dirty="0">
                <a:solidFill>
                  <a:prstClr val="black"/>
                </a:solidFill>
                <a:latin typeface="Roboto Light"/>
              </a:rPr>
              <a:t>Sales 2016.xlsx</a:t>
            </a:r>
          </a:p>
          <a:p>
            <a:pPr marL="666750" indent="-342900">
              <a:spcAft>
                <a:spcPts val="600"/>
              </a:spcAft>
              <a:buClr>
                <a:srgbClr val="C00000"/>
              </a:buClr>
              <a:buFont typeface="+mj-lt"/>
              <a:buAutoNum type="arabicPeriod"/>
            </a:pPr>
            <a:r>
              <a:rPr lang="en-US" dirty="0" smtClean="0">
                <a:solidFill>
                  <a:prstClr val="black"/>
                </a:solidFill>
                <a:latin typeface="Roboto Light"/>
              </a:rPr>
              <a:t>Products 2016.csv</a:t>
            </a:r>
            <a:endParaRPr lang="en-US" dirty="0">
              <a:solidFill>
                <a:prstClr val="black"/>
              </a:solidFill>
              <a:latin typeface="Roboto Light"/>
            </a:endParaRPr>
          </a:p>
          <a:p>
            <a:pPr marL="666750" indent="-342900">
              <a:spcAft>
                <a:spcPts val="600"/>
              </a:spcAft>
              <a:buClr>
                <a:srgbClr val="C00000"/>
              </a:buClr>
              <a:buFont typeface="+mj-lt"/>
              <a:buAutoNum type="arabicPeriod"/>
            </a:pPr>
            <a:r>
              <a:rPr lang="en-US" dirty="0">
                <a:solidFill>
                  <a:prstClr val="black"/>
                </a:solidFill>
                <a:latin typeface="Roboto Light"/>
              </a:rPr>
              <a:t>Coffee </a:t>
            </a:r>
            <a:r>
              <a:rPr lang="en-US" dirty="0" smtClean="0">
                <a:solidFill>
                  <a:prstClr val="black"/>
                </a:solidFill>
                <a:latin typeface="Roboto Light"/>
              </a:rPr>
              <a:t>Chain.xlsx</a:t>
            </a:r>
            <a:endParaRPr lang="en-US" dirty="0">
              <a:solidFill>
                <a:prstClr val="black"/>
              </a:solidFill>
              <a:latin typeface="Roboto Light"/>
            </a:endParaRPr>
          </a:p>
          <a:p>
            <a:pPr marL="666750" indent="-342900">
              <a:spcAft>
                <a:spcPts val="600"/>
              </a:spcAft>
              <a:buClr>
                <a:srgbClr val="C00000"/>
              </a:buClr>
              <a:buFont typeface="+mj-lt"/>
              <a:buAutoNum type="arabicPeriod"/>
            </a:pPr>
            <a:r>
              <a:rPr lang="en-US" dirty="0">
                <a:solidFill>
                  <a:prstClr val="black"/>
                </a:solidFill>
                <a:latin typeface="Roboto Light"/>
              </a:rPr>
              <a:t>Office </a:t>
            </a:r>
            <a:r>
              <a:rPr lang="en-US" dirty="0" err="1">
                <a:solidFill>
                  <a:prstClr val="black"/>
                </a:solidFill>
                <a:latin typeface="Roboto Light"/>
              </a:rPr>
              <a:t>City.xlsx</a:t>
            </a:r>
            <a:endParaRPr lang="en-SG" dirty="0">
              <a:solidFill>
                <a:prstClr val="black"/>
              </a:solidFill>
              <a:latin typeface="Roboto Light"/>
            </a:endParaRPr>
          </a:p>
          <a:p>
            <a:pPr>
              <a:spcAft>
                <a:spcPts val="1200"/>
              </a:spcAft>
            </a:pPr>
            <a:endParaRPr lang="en-SG" dirty="0">
              <a:solidFill>
                <a:prstClr val="black"/>
              </a:solidFill>
              <a:latin typeface="Calibri"/>
            </a:endParaRPr>
          </a:p>
        </p:txBody>
      </p:sp>
    </p:spTree>
    <p:custDataLst>
      <p:tags r:id="rId1"/>
    </p:custDataLst>
    <p:extLst>
      <p:ext uri="{BB962C8B-B14F-4D97-AF65-F5344CB8AC3E}">
        <p14:creationId xmlns:p14="http://schemas.microsoft.com/office/powerpoint/2010/main" val="192990387"/>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590310" y="1221372"/>
            <a:ext cx="7213333" cy="3004908"/>
          </a:xfrm>
          <a:prstGeom prst="rect">
            <a:avLst/>
          </a:prstGeom>
        </p:spPr>
      </p:pic>
    </p:spTree>
    <p:custDataLst>
      <p:tags r:id="rId1"/>
    </p:custDataLst>
    <p:extLst>
      <p:ext uri="{BB962C8B-B14F-4D97-AF65-F5344CB8AC3E}">
        <p14:creationId xmlns:p14="http://schemas.microsoft.com/office/powerpoint/2010/main" val="33959048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3347017" y="484389"/>
            <a:ext cx="3515717" cy="4392593"/>
          </a:xfrm>
          <a:prstGeom prst="rect">
            <a:avLst/>
          </a:prstGeom>
        </p:spPr>
      </p:pic>
    </p:spTree>
    <p:custDataLst>
      <p:tags r:id="rId1"/>
    </p:custDataLst>
    <p:extLst>
      <p:ext uri="{BB962C8B-B14F-4D97-AF65-F5344CB8AC3E}">
        <p14:creationId xmlns:p14="http://schemas.microsoft.com/office/powerpoint/2010/main" val="87021179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694482" y="1221373"/>
            <a:ext cx="7292051" cy="3188081"/>
          </a:xfrm>
          <a:prstGeom prst="rect">
            <a:avLst/>
          </a:prstGeom>
        </p:spPr>
      </p:pic>
    </p:spTree>
    <p:custDataLst>
      <p:tags r:id="rId1"/>
    </p:custDataLst>
    <p:extLst>
      <p:ext uri="{BB962C8B-B14F-4D97-AF65-F5344CB8AC3E}">
        <p14:creationId xmlns:p14="http://schemas.microsoft.com/office/powerpoint/2010/main" val="162828696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Cross-database Join</a:t>
            </a:r>
            <a:endParaRPr lang="en-SG" altLang="en-US" sz="3200" dirty="0">
              <a:latin typeface="Roboto Medium"/>
              <a:ea typeface="ヒラギノ角ゴ Pro W3"/>
              <a:cs typeface="ヒラギノ角ゴ Pro W3"/>
            </a:endParaRPr>
          </a:p>
        </p:txBody>
      </p:sp>
      <p:pic>
        <p:nvPicPr>
          <p:cNvPr id="2" name="Picture 1"/>
          <p:cNvPicPr>
            <a:picLocks noChangeAspect="1"/>
          </p:cNvPicPr>
          <p:nvPr/>
        </p:nvPicPr>
        <p:blipFill>
          <a:blip r:embed="rId4"/>
          <a:stretch>
            <a:fillRect/>
          </a:stretch>
        </p:blipFill>
        <p:spPr>
          <a:xfrm>
            <a:off x="661280" y="1055252"/>
            <a:ext cx="7715762" cy="3233168"/>
          </a:xfrm>
          <a:prstGeom prst="rect">
            <a:avLst/>
          </a:prstGeom>
        </p:spPr>
      </p:pic>
    </p:spTree>
    <p:custDataLst>
      <p:tags r:id="rId1"/>
    </p:custDataLst>
    <p:extLst>
      <p:ext uri="{BB962C8B-B14F-4D97-AF65-F5344CB8AC3E}">
        <p14:creationId xmlns:p14="http://schemas.microsoft.com/office/powerpoint/2010/main" val="352998559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pic>
        <p:nvPicPr>
          <p:cNvPr id="6" name="Picture 5"/>
          <p:cNvPicPr>
            <a:picLocks noChangeAspect="1"/>
          </p:cNvPicPr>
          <p:nvPr/>
        </p:nvPicPr>
        <p:blipFill>
          <a:blip r:embed="rId4"/>
          <a:stretch>
            <a:fillRect/>
          </a:stretch>
        </p:blipFill>
        <p:spPr>
          <a:xfrm>
            <a:off x="1262898" y="1325544"/>
            <a:ext cx="6315581" cy="3162539"/>
          </a:xfrm>
          <a:prstGeom prst="rect">
            <a:avLst/>
          </a:prstGeom>
        </p:spPr>
      </p:pic>
      <p:sp>
        <p:nvSpPr>
          <p:cNvPr id="3" name="TextBox 2"/>
          <p:cNvSpPr txBox="1"/>
          <p:nvPr/>
        </p:nvSpPr>
        <p:spPr>
          <a:xfrm>
            <a:off x="1397619" y="4557132"/>
            <a:ext cx="7426713" cy="400110"/>
          </a:xfrm>
          <a:prstGeom prst="rect">
            <a:avLst/>
          </a:prstGeom>
          <a:noFill/>
        </p:spPr>
        <p:txBody>
          <a:bodyPr wrap="square" rtlCol="0">
            <a:spAutoFit/>
          </a:bodyPr>
          <a:lstStyle/>
          <a:p>
            <a:r>
              <a:rPr lang="en-US" sz="1000" dirty="0">
                <a:latin typeface="Roboto Light"/>
                <a:hlinkClick r:id="rId5"/>
              </a:rPr>
              <a:t>More info: </a:t>
            </a:r>
          </a:p>
          <a:p>
            <a:r>
              <a:rPr lang="en-US" sz="1000" dirty="0">
                <a:latin typeface="Roboto Light"/>
                <a:hlinkClick r:id="rId5"/>
              </a:rPr>
              <a:t>https://help.tableau.com/current/pro/desktop/en-us/multiple_connections.htm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4736868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Data Blending</a:t>
            </a:r>
          </a:p>
        </p:txBody>
      </p:sp>
      <p:sp>
        <p:nvSpPr>
          <p:cNvPr id="5" name="TextBox 4"/>
          <p:cNvSpPr txBox="1"/>
          <p:nvPr/>
        </p:nvSpPr>
        <p:spPr>
          <a:xfrm>
            <a:off x="404361" y="1065255"/>
            <a:ext cx="8229600" cy="830997"/>
          </a:xfrm>
          <a:prstGeom prst="rect">
            <a:avLst/>
          </a:prstGeom>
          <a:noFill/>
        </p:spPr>
        <p:txBody>
          <a:bodyPr wrap="square" rtlCol="0">
            <a:spAutoFit/>
          </a:bodyPr>
          <a:lstStyle/>
          <a:p>
            <a:r>
              <a:rPr lang="en-US" sz="1600" dirty="0">
                <a:solidFill>
                  <a:prstClr val="black"/>
                </a:solidFill>
                <a:latin typeface="Roboto Light"/>
              </a:rPr>
              <a:t>Discuss to identify:</a:t>
            </a:r>
          </a:p>
          <a:p>
            <a:pPr marL="342900" indent="-342900">
              <a:buFont typeface="Arial" charset="0"/>
              <a:buChar char="•"/>
            </a:pPr>
            <a:r>
              <a:rPr lang="en-US" sz="1600" dirty="0">
                <a:solidFill>
                  <a:prstClr val="black"/>
                </a:solidFill>
                <a:latin typeface="Roboto Light"/>
              </a:rPr>
              <a:t>Primary and Secondary data sources</a:t>
            </a:r>
          </a:p>
          <a:p>
            <a:pPr marL="342900" indent="-342900">
              <a:buFont typeface="Arial" charset="0"/>
              <a:buChar char="•"/>
            </a:pPr>
            <a:r>
              <a:rPr lang="en-US" sz="1600" dirty="0">
                <a:solidFill>
                  <a:prstClr val="black"/>
                </a:solidFill>
                <a:latin typeface="Roboto Light"/>
              </a:rPr>
              <a:t>linking field(s)</a:t>
            </a:r>
          </a:p>
        </p:txBody>
      </p:sp>
      <p:pic>
        <p:nvPicPr>
          <p:cNvPr id="2" name="Picture 1"/>
          <p:cNvPicPr>
            <a:picLocks noChangeAspect="1"/>
          </p:cNvPicPr>
          <p:nvPr/>
        </p:nvPicPr>
        <p:blipFill>
          <a:blip r:embed="rId4"/>
          <a:stretch>
            <a:fillRect/>
          </a:stretch>
        </p:blipFill>
        <p:spPr>
          <a:xfrm>
            <a:off x="869499" y="2170786"/>
            <a:ext cx="7299324" cy="2247850"/>
          </a:xfrm>
          <a:prstGeom prst="rect">
            <a:avLst/>
          </a:prstGeom>
        </p:spPr>
      </p:pic>
    </p:spTree>
    <p:custDataLst>
      <p:tags r:id="rId1"/>
    </p:custDataLst>
    <p:extLst>
      <p:ext uri="{BB962C8B-B14F-4D97-AF65-F5344CB8AC3E}">
        <p14:creationId xmlns:p14="http://schemas.microsoft.com/office/powerpoint/2010/main" val="4215695380"/>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04361" y="484389"/>
            <a:ext cx="8229600" cy="63073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 Data from Columns to Rows</a:t>
            </a:r>
          </a:p>
        </p:txBody>
      </p:sp>
      <p:sp>
        <p:nvSpPr>
          <p:cNvPr id="5" name="TextBox 4"/>
          <p:cNvSpPr txBox="1"/>
          <p:nvPr/>
        </p:nvSpPr>
        <p:spPr>
          <a:xfrm>
            <a:off x="218506" y="1053707"/>
            <a:ext cx="8229600" cy="338554"/>
          </a:xfrm>
          <a:prstGeom prst="rect">
            <a:avLst/>
          </a:prstGeom>
          <a:noFill/>
        </p:spPr>
        <p:txBody>
          <a:bodyPr wrap="square" rtlCol="0">
            <a:spAutoFit/>
          </a:bodyPr>
          <a:lstStyle/>
          <a:p>
            <a:pPr marL="450850"/>
            <a:r>
              <a:rPr lang="en-US" sz="1600" dirty="0">
                <a:solidFill>
                  <a:prstClr val="black"/>
                </a:solidFill>
                <a:latin typeface="Roboto Light"/>
              </a:rPr>
              <a:t>Pivot from wide format to long format</a:t>
            </a:r>
            <a:endParaRPr lang="en-SG" sz="1600" dirty="0">
              <a:solidFill>
                <a:prstClr val="black"/>
              </a:solidFill>
              <a:latin typeface="Roboto Light"/>
            </a:endParaRPr>
          </a:p>
        </p:txBody>
      </p:sp>
      <p:pic>
        <p:nvPicPr>
          <p:cNvPr id="6" name="Picture 5"/>
          <p:cNvPicPr>
            <a:picLocks noChangeAspect="1"/>
          </p:cNvPicPr>
          <p:nvPr/>
        </p:nvPicPr>
        <p:blipFill>
          <a:blip r:embed="rId4"/>
          <a:stretch>
            <a:fillRect/>
          </a:stretch>
        </p:blipFill>
        <p:spPr>
          <a:xfrm>
            <a:off x="758078" y="1527577"/>
            <a:ext cx="7522165" cy="2795135"/>
          </a:xfrm>
          <a:prstGeom prst="rect">
            <a:avLst/>
          </a:prstGeom>
        </p:spPr>
      </p:pic>
      <p:sp>
        <p:nvSpPr>
          <p:cNvPr id="2" name="Rectangle 1"/>
          <p:cNvSpPr/>
          <p:nvPr/>
        </p:nvSpPr>
        <p:spPr>
          <a:xfrm>
            <a:off x="1706136" y="4322712"/>
            <a:ext cx="7147931" cy="400110"/>
          </a:xfrm>
          <a:prstGeom prst="rect">
            <a:avLst/>
          </a:prstGeom>
        </p:spPr>
        <p:txBody>
          <a:bodyPr wrap="square">
            <a:spAutoFit/>
          </a:bodyPr>
          <a:lstStyle/>
          <a:p>
            <a:r>
              <a:rPr lang="en-US" sz="1000" dirty="0">
                <a:latin typeface="Roboto Light"/>
                <a:hlinkClick r:id="rId5"/>
              </a:rPr>
              <a:t>More info:</a:t>
            </a:r>
          </a:p>
          <a:p>
            <a:r>
              <a:rPr lang="en-US" sz="1000" dirty="0">
                <a:latin typeface="Roboto Light"/>
                <a:hlinkClick r:id="rId5"/>
              </a:rPr>
              <a:t>https://help.tableau.com/current/pro/desktop/en-us/pivot.htm</a:t>
            </a:r>
            <a:endParaRPr lang="en-US" sz="1000" dirty="0">
              <a:latin typeface="Roboto Light"/>
            </a:endParaRPr>
          </a:p>
        </p:txBody>
      </p:sp>
    </p:spTree>
    <p:custDataLst>
      <p:tags r:id="rId1"/>
    </p:custDataLst>
    <p:extLst>
      <p:ext uri="{BB962C8B-B14F-4D97-AF65-F5344CB8AC3E}">
        <p14:creationId xmlns:p14="http://schemas.microsoft.com/office/powerpoint/2010/main" val="354737056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Pivot</a:t>
            </a:r>
          </a:p>
        </p:txBody>
      </p:sp>
      <p:sp>
        <p:nvSpPr>
          <p:cNvPr id="3" name="TextBox 2"/>
          <p:cNvSpPr txBox="1"/>
          <p:nvPr/>
        </p:nvSpPr>
        <p:spPr>
          <a:xfrm>
            <a:off x="1052947" y="939887"/>
            <a:ext cx="1780039" cy="338554"/>
          </a:xfrm>
          <a:prstGeom prst="rect">
            <a:avLst/>
          </a:prstGeom>
          <a:noFill/>
        </p:spPr>
        <p:txBody>
          <a:bodyPr wrap="none" rtlCol="0">
            <a:spAutoFit/>
          </a:bodyPr>
          <a:lstStyle/>
          <a:p>
            <a:r>
              <a:rPr lang="en-US" sz="1600" dirty="0">
                <a:latin typeface="Roboto Light"/>
              </a:rPr>
              <a:t>To long format:</a:t>
            </a:r>
          </a:p>
        </p:txBody>
      </p:sp>
      <p:pic>
        <p:nvPicPr>
          <p:cNvPr id="2" name="Picture 1"/>
          <p:cNvPicPr>
            <a:picLocks noChangeAspect="1"/>
          </p:cNvPicPr>
          <p:nvPr/>
        </p:nvPicPr>
        <p:blipFill>
          <a:blip r:embed="rId4"/>
          <a:stretch>
            <a:fillRect/>
          </a:stretch>
        </p:blipFill>
        <p:spPr>
          <a:xfrm>
            <a:off x="3142125" y="764372"/>
            <a:ext cx="4711700" cy="3829050"/>
          </a:xfrm>
          <a:prstGeom prst="rect">
            <a:avLst/>
          </a:prstGeom>
        </p:spPr>
      </p:pic>
    </p:spTree>
    <p:custDataLst>
      <p:tags r:id="rId1"/>
    </p:custDataLst>
    <p:extLst>
      <p:ext uri="{BB962C8B-B14F-4D97-AF65-F5344CB8AC3E}">
        <p14:creationId xmlns:p14="http://schemas.microsoft.com/office/powerpoint/2010/main" val="375854819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Data Visualisation</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
        <p:nvSpPr>
          <p:cNvPr id="3" name="TextBox 2"/>
          <p:cNvSpPr txBox="1"/>
          <p:nvPr/>
        </p:nvSpPr>
        <p:spPr>
          <a:xfrm>
            <a:off x="475378" y="939887"/>
            <a:ext cx="2823145" cy="338554"/>
          </a:xfrm>
          <a:prstGeom prst="rect">
            <a:avLst/>
          </a:prstGeom>
          <a:noFill/>
        </p:spPr>
        <p:txBody>
          <a:bodyPr wrap="none" rtlCol="0">
            <a:spAutoFit/>
          </a:bodyPr>
          <a:lstStyle/>
          <a:p>
            <a:r>
              <a:rPr lang="en-US" sz="1600" dirty="0">
                <a:latin typeface="Roboto Light"/>
              </a:rPr>
              <a:t>Split “Employee” column:</a:t>
            </a:r>
          </a:p>
        </p:txBody>
      </p:sp>
      <p:pic>
        <p:nvPicPr>
          <p:cNvPr id="2" name="Picture 1"/>
          <p:cNvPicPr>
            <a:picLocks noChangeAspect="1"/>
          </p:cNvPicPr>
          <p:nvPr/>
        </p:nvPicPr>
        <p:blipFill>
          <a:blip r:embed="rId4"/>
          <a:stretch>
            <a:fillRect/>
          </a:stretch>
        </p:blipFill>
        <p:spPr>
          <a:xfrm>
            <a:off x="3224848" y="939887"/>
            <a:ext cx="5651500" cy="3514725"/>
          </a:xfrm>
          <a:prstGeom prst="rect">
            <a:avLst/>
          </a:prstGeom>
        </p:spPr>
      </p:pic>
    </p:spTree>
    <p:custDataLst>
      <p:tags r:id="rId1"/>
    </p:custDataLst>
    <p:extLst>
      <p:ext uri="{BB962C8B-B14F-4D97-AF65-F5344CB8AC3E}">
        <p14:creationId xmlns:p14="http://schemas.microsoft.com/office/powerpoint/2010/main" val="351767198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5503" y="683500"/>
            <a:ext cx="7731889" cy="3885804"/>
          </a:xfrm>
          <a:prstGeom prst="rect">
            <a:avLst/>
          </a:prstGeom>
        </p:spPr>
      </p:pic>
      <p:sp>
        <p:nvSpPr>
          <p:cNvPr id="4" name="Title 1"/>
          <p:cNvSpPr txBox="1">
            <a:spLocks noChangeArrowheads="1"/>
          </p:cNvSpPr>
          <p:nvPr/>
        </p:nvSpPr>
        <p:spPr bwMode="auto">
          <a:xfrm>
            <a:off x="475378" y="94296"/>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Split</a:t>
            </a:r>
          </a:p>
        </p:txBody>
      </p:sp>
    </p:spTree>
    <p:extLst>
      <p:ext uri="{BB962C8B-B14F-4D97-AF65-F5344CB8AC3E}">
        <p14:creationId xmlns:p14="http://schemas.microsoft.com/office/powerpoint/2010/main" val="7649553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xmlns=""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xmlns="" val="1014771066"/>
                    </a:ext>
                  </a:extLst>
                </a:gridCol>
                <a:gridCol w="5677112">
                  <a:extLst>
                    <a:ext uri="{9D8B030D-6E8A-4147-A177-3AD203B41FA5}">
                      <a16:colId xmlns:a16="http://schemas.microsoft.com/office/drawing/2014/main" xmlns=""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a:t>
                      </a:r>
                      <a:r>
                        <a:rPr lang="en-US" b="0" i="0" dirty="0" smtClean="0">
                          <a:solidFill>
                            <a:schemeClr val="bg1"/>
                          </a:solidFill>
                          <a:latin typeface="Roboto" panose="02000000000000000000" pitchFamily="2" charset="0"/>
                          <a:ea typeface="Roboto" panose="02000000000000000000" pitchFamily="2" charset="0"/>
                          <a:hlinkClick r:id="rId2"/>
                        </a:rPr>
                        <a:t>canvas.suss.edu.sg/courses/31564</a:t>
                      </a:r>
                      <a:r>
                        <a:rPr lang="en-US" b="0" i="0" dirty="0" smtClean="0">
                          <a:solidFill>
                            <a:schemeClr val="bg1"/>
                          </a:solidFill>
                          <a:latin typeface="Roboto" panose="02000000000000000000" pitchFamily="2" charset="0"/>
                          <a:ea typeface="Roboto" panose="02000000000000000000" pitchFamily="2" charset="0"/>
                        </a:rPr>
                        <a:t>  </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smtClean="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smtClean="0">
                          <a:solidFill>
                            <a:schemeClr val="bg1"/>
                          </a:solidFill>
                          <a:latin typeface="Roboto" panose="02000000000000000000" pitchFamily="2" charset="0"/>
                          <a:ea typeface="Roboto" panose="02000000000000000000" pitchFamily="2" charset="0"/>
                        </a:rPr>
                        <a:t> </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2033694224"/>
                  </a:ext>
                </a:extLst>
              </a:tr>
            </a:tbl>
          </a:graphicData>
        </a:graphic>
      </p:graphicFrame>
    </p:spTree>
    <p:extLst>
      <p:ext uri="{BB962C8B-B14F-4D97-AF65-F5344CB8AC3E}">
        <p14:creationId xmlns:p14="http://schemas.microsoft.com/office/powerpoint/2010/main" val="2265331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xmlns=""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xmlns=""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 – Concepts</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Data — </a:t>
            </a:r>
            <a:r>
              <a:rPr lang="en-GB" sz="1800" i="1" dirty="0">
                <a:latin typeface="Roboto Light" panose="02000000000000000000" pitchFamily="2" charset="0"/>
                <a:ea typeface="Roboto Light" panose="02000000000000000000" pitchFamily="2" charset="0"/>
              </a:rPr>
              <a:t>facts and statistics used for reference or analysis</a:t>
            </a:r>
          </a:p>
          <a:p>
            <a:pPr marL="177800" indent="-177800">
              <a:spcBef>
                <a:spcPts val="0"/>
              </a:spcBef>
              <a:spcAft>
                <a:spcPts val="1200"/>
              </a:spcAft>
              <a:buClr>
                <a:srgbClr val="CE0000"/>
              </a:buClr>
              <a:buFont typeface="System Font Regular"/>
              <a:buChar char="‣"/>
            </a:pPr>
            <a:r>
              <a:rPr lang="en-GB" sz="1800" i="1" dirty="0">
                <a:latin typeface="Roboto Light" panose="02000000000000000000" pitchFamily="2" charset="0"/>
                <a:ea typeface="Roboto Light" panose="02000000000000000000" pitchFamily="2" charset="0"/>
              </a:rPr>
              <a:t>Data Visualisation — the graphical representation of data</a:t>
            </a:r>
          </a:p>
        </p:txBody>
      </p:sp>
    </p:spTree>
    <p:extLst>
      <p:ext uri="{BB962C8B-B14F-4D97-AF65-F5344CB8AC3E}">
        <p14:creationId xmlns:p14="http://schemas.microsoft.com/office/powerpoint/2010/main" val="1748934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Overwhelming amount of data available today</a:t>
            </a:r>
          </a:p>
        </p:txBody>
      </p:sp>
      <p:pic>
        <p:nvPicPr>
          <p:cNvPr id="6" name="Content Placeholder 5" descr="A screenshot of a cell phone&#10;&#10;Description automatically generated">
            <a:extLst>
              <a:ext uri="{FF2B5EF4-FFF2-40B4-BE49-F238E27FC236}">
                <a16:creationId xmlns:a16="http://schemas.microsoft.com/office/drawing/2014/main" xmlns="" id="{6A4EA193-1B9E-4049-846C-8E9342ED2216}"/>
              </a:ext>
            </a:extLst>
          </p:cNvPr>
          <p:cNvPicPr>
            <a:picLocks noGrp="1" noChangeAspect="1"/>
          </p:cNvPicPr>
          <p:nvPr>
            <p:ph idx="1"/>
          </p:nvPr>
        </p:nvPicPr>
        <p:blipFill>
          <a:blip r:embed="rId2"/>
          <a:stretch>
            <a:fillRect/>
          </a:stretch>
        </p:blipFill>
        <p:spPr>
          <a:xfrm>
            <a:off x="5777181" y="1215068"/>
            <a:ext cx="2671079" cy="3474686"/>
          </a:xfrm>
          <a:effectLst>
            <a:outerShdw blurRad="63500" sx="102000" sy="102000" algn="ctr" rotWithShape="0">
              <a:prstClr val="black">
                <a:alpha val="40000"/>
              </a:prstClr>
            </a:outerShdw>
          </a:effectLst>
        </p:spPr>
      </p:pic>
      <p:pic>
        <p:nvPicPr>
          <p:cNvPr id="8" name="Picture 7" descr="A close up of a map&#10;&#10;Description automatically generated">
            <a:extLst>
              <a:ext uri="{FF2B5EF4-FFF2-40B4-BE49-F238E27FC236}">
                <a16:creationId xmlns:a16="http://schemas.microsoft.com/office/drawing/2014/main" xmlns="" id="{2614470F-2FBC-AD4B-A9DD-9F18A2E40315}"/>
              </a:ext>
            </a:extLst>
          </p:cNvPr>
          <p:cNvPicPr>
            <a:picLocks noChangeAspect="1"/>
          </p:cNvPicPr>
          <p:nvPr/>
        </p:nvPicPr>
        <p:blipFill>
          <a:blip r:embed="rId3"/>
          <a:stretch>
            <a:fillRect/>
          </a:stretch>
        </p:blipFill>
        <p:spPr>
          <a:xfrm>
            <a:off x="1754935" y="1967278"/>
            <a:ext cx="3865306" cy="2722476"/>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xmlns="" id="{3D23410F-08E3-41CF-849F-7ED1BA0D88C1}"/>
              </a:ext>
            </a:extLst>
          </p:cNvPr>
          <p:cNvSpPr txBox="1"/>
          <p:nvPr/>
        </p:nvSpPr>
        <p:spPr>
          <a:xfrm>
            <a:off x="93734" y="2095350"/>
            <a:ext cx="1504261" cy="2055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smtClean="0"/>
              <a:t>A </a:t>
            </a:r>
            <a:r>
              <a:rPr lang="en-US" sz="1400" dirty="0" err="1" smtClean="0"/>
              <a:t>colour</a:t>
            </a:r>
            <a:r>
              <a:rPr lang="en-US" sz="1400" dirty="0" smtClean="0"/>
              <a:t> map is essentially millions of data points/ measurements. Overwhelming in an excel sheet, but easy to see on a map</a:t>
            </a:r>
            <a:endParaRPr lang="en-SG" sz="1400" dirty="0"/>
          </a:p>
        </p:txBody>
      </p:sp>
    </p:spTree>
    <p:extLst>
      <p:ext uri="{BB962C8B-B14F-4D97-AF65-F5344CB8AC3E}">
        <p14:creationId xmlns:p14="http://schemas.microsoft.com/office/powerpoint/2010/main" val="65504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Pre-computing era visualisation</a:t>
            </a:r>
          </a:p>
        </p:txBody>
      </p:sp>
      <p:pic>
        <p:nvPicPr>
          <p:cNvPr id="9" name="Content Placeholder 8" descr="A close up of a map&#10;&#10;Description automatically generated">
            <a:extLst>
              <a:ext uri="{FF2B5EF4-FFF2-40B4-BE49-F238E27FC236}">
                <a16:creationId xmlns:a16="http://schemas.microsoft.com/office/drawing/2014/main" xmlns="" id="{9B314FA9-90CA-C046-BD84-2E0CE4E5D960}"/>
              </a:ext>
            </a:extLst>
          </p:cNvPr>
          <p:cNvPicPr>
            <a:picLocks noGrp="1" noChangeAspect="1"/>
          </p:cNvPicPr>
          <p:nvPr>
            <p:ph idx="1"/>
          </p:nvPr>
        </p:nvPicPr>
        <p:blipFill>
          <a:blip r:embed="rId2"/>
          <a:stretch>
            <a:fillRect/>
          </a:stretch>
        </p:blipFill>
        <p:spPr>
          <a:xfrm>
            <a:off x="4177504" y="512900"/>
            <a:ext cx="4477394" cy="4177333"/>
          </a:xfrm>
          <a:effectLst>
            <a:outerShdw blurRad="63500" sx="102000" sy="102000" algn="ctr" rotWithShape="0">
              <a:prstClr val="black">
                <a:alpha val="40000"/>
              </a:prstClr>
            </a:outerShdw>
          </a:effectLst>
        </p:spPr>
      </p:pic>
      <p:sp>
        <p:nvSpPr>
          <p:cNvPr id="10" name="Rectangle 9">
            <a:extLst>
              <a:ext uri="{FF2B5EF4-FFF2-40B4-BE49-F238E27FC236}">
                <a16:creationId xmlns:a16="http://schemas.microsoft.com/office/drawing/2014/main" xmlns="" id="{679E50D7-4640-2F43-AE14-B9C854A48764}"/>
              </a:ext>
            </a:extLst>
          </p:cNvPr>
          <p:cNvSpPr/>
          <p:nvPr/>
        </p:nvSpPr>
        <p:spPr>
          <a:xfrm>
            <a:off x="4082898" y="4719570"/>
            <a:ext cx="4572000" cy="261610"/>
          </a:xfrm>
          <a:prstGeom prst="rect">
            <a:avLst/>
          </a:prstGeom>
        </p:spPr>
        <p:txBody>
          <a:bodyPr>
            <a:spAutoFit/>
          </a:bodyPr>
          <a:lstStyle/>
          <a:p>
            <a:r>
              <a:rPr lang="en-US" sz="1100" dirty="0">
                <a:solidFill>
                  <a:srgbClr val="003B5C"/>
                </a:solidFill>
                <a:latin typeface="Roboto" panose="02000000000000000000" pitchFamily="2" charset="0"/>
                <a:ea typeface="Roboto" panose="02000000000000000000" pitchFamily="2" charset="0"/>
              </a:rPr>
              <a:t>https://</a:t>
            </a:r>
            <a:r>
              <a:rPr lang="en-US" sz="1100" dirty="0" err="1">
                <a:solidFill>
                  <a:srgbClr val="003B5C"/>
                </a:solidFill>
                <a:latin typeface="Roboto" panose="02000000000000000000" pitchFamily="2" charset="0"/>
                <a:ea typeface="Roboto" panose="02000000000000000000" pitchFamily="2" charset="0"/>
              </a:rPr>
              <a:t>en.wikipedia.org</a:t>
            </a:r>
            <a:r>
              <a:rPr lang="en-US" sz="1100" dirty="0">
                <a:solidFill>
                  <a:srgbClr val="003B5C"/>
                </a:solidFill>
                <a:latin typeface="Roboto" panose="02000000000000000000" pitchFamily="2" charset="0"/>
                <a:ea typeface="Roboto" panose="02000000000000000000" pitchFamily="2" charset="0"/>
              </a:rPr>
              <a:t>/wiki/1854_Broad_Street_cholera_outbreak</a:t>
            </a:r>
          </a:p>
        </p:txBody>
      </p:sp>
      <p:sp>
        <p:nvSpPr>
          <p:cNvPr id="11" name="TextBox 10">
            <a:extLst>
              <a:ext uri="{FF2B5EF4-FFF2-40B4-BE49-F238E27FC236}">
                <a16:creationId xmlns:a16="http://schemas.microsoft.com/office/drawing/2014/main" xmlns="" id="{FA6CECEC-CD57-C149-BAAD-BEAE63E9F6FF}"/>
              </a:ext>
            </a:extLst>
          </p:cNvPr>
          <p:cNvSpPr txBox="1"/>
          <p:nvPr/>
        </p:nvSpPr>
        <p:spPr>
          <a:xfrm>
            <a:off x="260212" y="1848678"/>
            <a:ext cx="3822686" cy="1477328"/>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During the Cholera epidemic of 1849-1854 in London, John Snow showed a relationship between water wells and the severity of the outbreak amongst households</a:t>
            </a:r>
          </a:p>
        </p:txBody>
      </p:sp>
      <p:pic>
        <p:nvPicPr>
          <p:cNvPr id="5" name="Picture 4" descr="A close up of a piece of paper&#10;&#10;Description automatically generated">
            <a:extLst>
              <a:ext uri="{FF2B5EF4-FFF2-40B4-BE49-F238E27FC236}">
                <a16:creationId xmlns:a16="http://schemas.microsoft.com/office/drawing/2014/main" xmlns="" id="{2EE1DB13-70B6-C445-8794-92BD9A4FBEAB}"/>
              </a:ext>
            </a:extLst>
          </p:cNvPr>
          <p:cNvPicPr>
            <a:picLocks noChangeAspect="1"/>
          </p:cNvPicPr>
          <p:nvPr/>
        </p:nvPicPr>
        <p:blipFill>
          <a:blip r:embed="rId3"/>
          <a:stretch>
            <a:fillRect/>
          </a:stretch>
        </p:blipFill>
        <p:spPr>
          <a:xfrm>
            <a:off x="4177503" y="512900"/>
            <a:ext cx="4478867" cy="4177334"/>
          </a:xfrm>
          <a:prstGeom prst="rect">
            <a:avLst/>
          </a:prstGeom>
        </p:spPr>
      </p:pic>
    </p:spTree>
    <p:extLst>
      <p:ext uri="{BB962C8B-B14F-4D97-AF65-F5344CB8AC3E}">
        <p14:creationId xmlns:p14="http://schemas.microsoft.com/office/powerpoint/2010/main" val="11604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xmlns="" id="{A1D2E2F7-4008-C746-AE37-D33791BAF7EA}"/>
              </a:ext>
            </a:extLst>
          </p:cNvPr>
          <p:cNvSpPr>
            <a:spLocks noGrp="1"/>
          </p:cNvSpPr>
          <p:nvPr>
            <p:ph idx="1"/>
          </p:nvPr>
        </p:nvSpPr>
        <p:spPr/>
        <p:txBody>
          <a:bodyPr>
            <a:noAutofit/>
          </a:bodyPr>
          <a:lstStyle/>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Provides us the ability to comprehend huge amounts of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Allows the perception of emergent properties that are not </a:t>
            </a:r>
            <a:r>
              <a:rPr lang="en-US" sz="1800" dirty="0" smtClean="0">
                <a:latin typeface="Roboto Light" panose="02000000000000000000" pitchFamily="2" charset="0"/>
                <a:ea typeface="Roboto Light" panose="02000000000000000000" pitchFamily="2" charset="0"/>
              </a:rPr>
              <a:t>anticipated (e.g. </a:t>
            </a:r>
            <a:r>
              <a:rPr lang="en-US" sz="1800" dirty="0" smtClean="0">
                <a:solidFill>
                  <a:srgbClr val="FF0000"/>
                </a:solidFill>
                <a:latin typeface="Roboto Light" panose="02000000000000000000" pitchFamily="2" charset="0"/>
                <a:ea typeface="Roboto Light" panose="02000000000000000000" pitchFamily="2" charset="0"/>
              </a:rPr>
              <a:t>red</a:t>
            </a:r>
            <a:r>
              <a:rPr lang="en-US" sz="1800" dirty="0" smtClean="0">
                <a:latin typeface="Roboto Light" panose="02000000000000000000" pitchFamily="2" charset="0"/>
                <a:ea typeface="Roboto Light" panose="02000000000000000000" pitchFamily="2" charset="0"/>
              </a:rPr>
              <a:t> for </a:t>
            </a:r>
            <a:r>
              <a:rPr lang="en-US" sz="1800" dirty="0" smtClean="0">
                <a:solidFill>
                  <a:srgbClr val="FF0000"/>
                </a:solidFill>
                <a:latin typeface="Roboto Light" panose="02000000000000000000" pitchFamily="2" charset="0"/>
                <a:ea typeface="Roboto Light" panose="02000000000000000000" pitchFamily="2" charset="0"/>
              </a:rPr>
              <a:t>danger</a:t>
            </a:r>
            <a:r>
              <a:rPr lang="en-US" sz="1800" dirty="0" smtClean="0">
                <a:latin typeface="Roboto Light" panose="02000000000000000000" pitchFamily="2" charset="0"/>
                <a:ea typeface="Roboto Light" panose="02000000000000000000" pitchFamily="2" charset="0"/>
              </a:rPr>
              <a:t>)</a:t>
            </a:r>
            <a:endParaRPr lang="en-US" sz="1800" dirty="0">
              <a:latin typeface="Roboto Light" panose="02000000000000000000" pitchFamily="2" charset="0"/>
              <a:ea typeface="Roboto Light" panose="02000000000000000000" pitchFamily="2" charset="0"/>
            </a:endParaRP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Often enable problems with data to become immediately </a:t>
            </a:r>
            <a:r>
              <a:rPr lang="en-US" sz="1800" dirty="0" smtClean="0">
                <a:latin typeface="Roboto Light" panose="02000000000000000000" pitchFamily="2" charset="0"/>
                <a:ea typeface="Roboto Light" panose="02000000000000000000" pitchFamily="2" charset="0"/>
              </a:rPr>
              <a:t>apparent (missing data or blank (pixels))</a:t>
            </a:r>
            <a:endParaRPr lang="en-US" sz="1800" dirty="0">
              <a:latin typeface="Roboto Light" panose="02000000000000000000" pitchFamily="2" charset="0"/>
              <a:ea typeface="Roboto Light" panose="02000000000000000000" pitchFamily="2" charset="0"/>
            </a:endParaRP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the understanding of both large-scale and small-scale features of the data</a:t>
            </a:r>
          </a:p>
          <a:p>
            <a:pPr marL="185738" indent="-185738">
              <a:buClr>
                <a:srgbClr val="CE0000"/>
              </a:buClr>
              <a:buFont typeface="System Font Regular"/>
              <a:buChar char="‣"/>
            </a:pPr>
            <a:r>
              <a:rPr lang="en-US" sz="18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3370700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Data Visualisation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four stages of the data visualisation </a:t>
            </a:r>
            <a:r>
              <a:rPr lang="en-GB" sz="1800" i="1" dirty="0" smtClean="0">
                <a:latin typeface="Roboto Medium" panose="02000000000000000000" pitchFamily="2" charset="0"/>
                <a:ea typeface="Roboto Medium" panose="02000000000000000000" pitchFamily="2" charset="0"/>
              </a:rPr>
              <a:t>process [Ware (2013)]</a:t>
            </a:r>
            <a:endParaRPr lang="en-GB" sz="1800" i="1"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Collection and Storage: </a:t>
            </a:r>
            <a:r>
              <a:rPr lang="en-GB" sz="1800" dirty="0">
                <a:latin typeface="Roboto Light" panose="02000000000000000000" pitchFamily="2" charset="0"/>
                <a:ea typeface="Roboto Light" panose="02000000000000000000" pitchFamily="2" charset="0"/>
              </a:rPr>
              <a:t>the collection and storage of data</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Data Pre-processing: </a:t>
            </a:r>
            <a:r>
              <a:rPr lang="en-GB" sz="1800" dirty="0">
                <a:latin typeface="Roboto Light" panose="02000000000000000000" pitchFamily="2" charset="0"/>
                <a:ea typeface="Roboto Light" panose="02000000000000000000" pitchFamily="2" charset="0"/>
              </a:rPr>
              <a:t>the pre-processing of data to transform it into something one can understand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Graphics Engine: </a:t>
            </a:r>
            <a:r>
              <a:rPr lang="en-GB" sz="1800" dirty="0">
                <a:latin typeface="Roboto Light" panose="02000000000000000000" pitchFamily="2" charset="0"/>
                <a:ea typeface="Roboto Light" panose="02000000000000000000" pitchFamily="2" charset="0"/>
              </a:rPr>
              <a:t>the display hardware and the graphics algorithms to produce data visualisation on screen</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Human Visual and Cognitive Processing: </a:t>
            </a:r>
            <a:r>
              <a:rPr lang="en-GB" sz="18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Tree>
    <p:extLst>
      <p:ext uri="{BB962C8B-B14F-4D97-AF65-F5344CB8AC3E}">
        <p14:creationId xmlns:p14="http://schemas.microsoft.com/office/powerpoint/2010/main" val="300157663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6F2769-7194-4217-93D3-3AF3A4742282}">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infopath/2007/PartnerControls"/>
    <ds:schemaRef ds:uri="http://schemas.microsoft.com/sharepoint/v3/fields"/>
    <ds:schemaRef ds:uri="http://www.w3.org/XML/1998/namespace"/>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6132</TotalTime>
  <Words>2406</Words>
  <Application>Microsoft Office PowerPoint</Application>
  <PresentationFormat>On-screen Show (16:9)</PresentationFormat>
  <Paragraphs>400</Paragraphs>
  <Slides>44</Slides>
  <Notes>20</Notes>
  <HiddenSlides>2</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44</vt:i4>
      </vt:variant>
    </vt:vector>
  </HeadingPairs>
  <TitlesOfParts>
    <vt:vector size="59" baseType="lpstr">
      <vt:lpstr>Arial</vt:lpstr>
      <vt:lpstr>Calibri</vt:lpstr>
      <vt:lpstr>Lucida Sans</vt:lpstr>
      <vt:lpstr>Lucida Sans</vt:lpstr>
      <vt:lpstr>Montserrat Medium</vt:lpstr>
      <vt:lpstr>Roboto</vt:lpstr>
      <vt:lpstr>Roboto Light</vt:lpstr>
      <vt:lpstr>Roboto Medium</vt:lpstr>
      <vt:lpstr>System Font Regular</vt:lpstr>
      <vt:lpstr>Times New Roman</vt:lpstr>
      <vt:lpstr>Wingdings</vt:lpstr>
      <vt:lpstr>ヒラギノ角ゴ Pro W3</vt:lpstr>
      <vt:lpstr>Office Theme</vt:lpstr>
      <vt:lpstr>3_Office Theme</vt:lpstr>
      <vt:lpstr>1_Office Theme</vt:lpstr>
      <vt:lpstr>ANL201 – Study Units</vt:lpstr>
      <vt:lpstr>Learning Objectives of ANL201 </vt:lpstr>
      <vt:lpstr>Visualisation for Business ANL 201</vt:lpstr>
      <vt:lpstr>Data Visualisation</vt:lpstr>
      <vt:lpstr>Data Visualisation</vt:lpstr>
      <vt:lpstr>Data Visualisation</vt:lpstr>
      <vt:lpstr>Data Visualisation</vt:lpstr>
      <vt:lpstr>Data Visualisation</vt:lpstr>
      <vt:lpstr>Data Visualisation</vt:lpstr>
      <vt:lpstr>Data Visualisation</vt:lpstr>
      <vt:lpstr>Data Visualisation</vt:lpstr>
      <vt:lpstr>Data Visualisation</vt:lpstr>
      <vt:lpstr>Semiotics of Data Visualisation</vt:lpstr>
      <vt:lpstr>Semiotics of Data Visualisation</vt:lpstr>
      <vt:lpstr>Semiotics of Data Visualisation</vt:lpstr>
      <vt:lpstr>Semiotics of Data Visualisation</vt:lpstr>
      <vt:lpstr>Class Discussion 1</vt:lpstr>
      <vt:lpstr>Class Discussion 1</vt:lpstr>
      <vt:lpstr>Semiotics of Data Visualisation</vt:lpstr>
      <vt:lpstr>Understanding Data</vt:lpstr>
      <vt:lpstr>Understanding Data</vt:lpstr>
      <vt:lpstr>Understanding Data</vt:lpstr>
      <vt:lpstr>Understanding Data</vt:lpstr>
      <vt:lpstr>Understanding Types of Data</vt:lpstr>
      <vt:lpstr>Class Discussion 2</vt:lpstr>
      <vt:lpstr>Class Discussion 2</vt:lpstr>
      <vt:lpstr>Understanding Data</vt:lpstr>
      <vt:lpstr>Understanding Data</vt:lpstr>
      <vt:lpstr>Understanding Data</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257</cp:revision>
  <dcterms:created xsi:type="dcterms:W3CDTF">2010-04-12T23:12:02Z</dcterms:created>
  <dcterms:modified xsi:type="dcterms:W3CDTF">2021-01-19T14:46:44Z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